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0" r:id="rId4"/>
    <p:sldMasterId id="2147483679" r:id="rId5"/>
    <p:sldMasterId id="2147483686" r:id="rId6"/>
  </p:sldMasterIdLst>
  <p:notesMasterIdLst>
    <p:notesMasterId r:id="rId24"/>
  </p:notesMasterIdLst>
  <p:sldIdLst>
    <p:sldId id="282" r:id="rId7"/>
    <p:sldId id="338" r:id="rId8"/>
    <p:sldId id="318" r:id="rId9"/>
    <p:sldId id="327" r:id="rId10"/>
    <p:sldId id="324" r:id="rId11"/>
    <p:sldId id="332" r:id="rId12"/>
    <p:sldId id="333" r:id="rId13"/>
    <p:sldId id="325" r:id="rId14"/>
    <p:sldId id="328" r:id="rId15"/>
    <p:sldId id="336" r:id="rId16"/>
    <p:sldId id="337" r:id="rId17"/>
    <p:sldId id="326" r:id="rId18"/>
    <p:sldId id="334" r:id="rId19"/>
    <p:sldId id="335" r:id="rId20"/>
    <p:sldId id="387" r:id="rId21"/>
    <p:sldId id="385" r:id="rId22"/>
    <p:sldId id="2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39"/>
    <a:srgbClr val="162A64"/>
    <a:srgbClr val="172E71"/>
    <a:srgbClr val="112453"/>
    <a:srgbClr val="122740"/>
    <a:srgbClr val="04050A"/>
    <a:srgbClr val="B9A02D"/>
    <a:srgbClr val="DCC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 autoAdjust="0"/>
    <p:restoredTop sz="95732" autoAdjust="0"/>
  </p:normalViewPr>
  <p:slideViewPr>
    <p:cSldViewPr snapToGrid="0" showGuides="1">
      <p:cViewPr>
        <p:scale>
          <a:sx n="105" d="100"/>
          <a:sy n="105" d="100"/>
        </p:scale>
        <p:origin x="1312" y="57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Britannic Bold" panose="020B0903060703020204" pitchFamily="34" charset="0"/>
                <a:ea typeface="PingFang SC" panose="020B0400000000000000" pitchFamily="34" charset="-122"/>
                <a:cs typeface="+mn-cs"/>
              </a:defRPr>
            </a:pPr>
            <a:r>
              <a:rPr lang="en-US" sz="2000" dirty="0">
                <a:latin typeface="Britannic Bold" panose="020B0903060703020204" pitchFamily="34" charset="0"/>
              </a:rPr>
              <a:t>MALAYSIA'S SCREEN PROTECTOR MARKET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Britannic Bold" panose="020B0903060703020204" pitchFamily="34" charset="0"/>
              <a:ea typeface="PingFang SC" panose="020B0400000000000000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7.0806039807396637E-2"/>
          <c:y val="0.2153413815972548"/>
          <c:w val="0.90743183563598528"/>
          <c:h val="0.70392817991029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100000"/>
                    <a:shade val="100000"/>
                    <a:satMod val="130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rgbClr val="FFDB39"/>
                      </a:solidFill>
                      <a:latin typeface="Britannic Bold" panose="020B0903060703020204" pitchFamily="34" charset="0"/>
                      <a:ea typeface="PingFang SC" panose="020B0400000000000000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B8C-B44F-BAE9-A85D78993E3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DB39"/>
                      </a:solidFill>
                      <a:latin typeface="Britannic Bold" panose="020B0903060703020204" pitchFamily="34" charset="0"/>
                      <a:ea typeface="PingFang SC" panose="020B0400000000000000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B8C-B44F-BAE9-A85D78993E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PingFang SC" panose="020B0400000000000000" pitchFamily="34" charset="-122"/>
                    <a:ea typeface="PingFang SC" panose="020B0400000000000000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2032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1.0429999999999999</c:v>
                </c:pt>
                <c:pt idx="1">
                  <c:v>1.08</c:v>
                </c:pt>
                <c:pt idx="2">
                  <c:v>1.119</c:v>
                </c:pt>
                <c:pt idx="3">
                  <c:v>1.159</c:v>
                </c:pt>
                <c:pt idx="4">
                  <c:v>1.2010000000000001</c:v>
                </c:pt>
                <c:pt idx="5">
                  <c:v>1.2450000000000001</c:v>
                </c:pt>
                <c:pt idx="6">
                  <c:v>1.6779999999999999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4-4564-8BED-E934206D89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6896591"/>
        <c:axId val="66893711"/>
      </c:barChart>
      <c:catAx>
        <c:axId val="66896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pPr>
            <a:endParaRPr lang="zh-CN"/>
          </a:p>
        </c:txPr>
        <c:crossAx val="66893711"/>
        <c:crosses val="autoZero"/>
        <c:auto val="1"/>
        <c:lblAlgn val="ctr"/>
        <c:lblOffset val="100"/>
        <c:noMultiLvlLbl val="0"/>
      </c:catAx>
      <c:valAx>
        <c:axId val="6689371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PingFang SC" panose="020B0400000000000000" pitchFamily="34" charset="-122"/>
                    <a:ea typeface="PingFang SC" panose="020B0400000000000000" pitchFamily="34" charset="-122"/>
                    <a:cs typeface="+mn-cs"/>
                  </a:defRPr>
                </a:pPr>
                <a:r>
                  <a:rPr lang="en-US"/>
                  <a:t>Million USD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PingFang SC" panose="020B0400000000000000" pitchFamily="34" charset="-122"/>
                  <a:ea typeface="PingFang SC" panose="020B0400000000000000" pitchFamily="34" charset="-122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crossAx val="66896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PingFang SC" panose="020B0400000000000000" pitchFamily="34" charset="-122"/>
          <a:ea typeface="PingFang SC" panose="020B0400000000000000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86DB9-917E-4FFA-8DB0-4E1857BF1AFF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0F710-22A0-4DED-B4DE-5740793DA3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8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16551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92938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r" defTabSz="6838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101FF6-8C8A-471F-9672-2B06B2AD6B7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38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1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7308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r" defTabSz="6838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84C4F-E12E-47C6-90F9-B98B6F2E6C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38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0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1926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3127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6408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5824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Arial" panose="020B0604020202090204"/>
              <a:sym typeface="Arial" panose="020B060402020209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90204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/>
                <a:ea typeface="+mn-ea"/>
                <a:cs typeface="Arial" panose="020B0604020202090204"/>
                <a:sym typeface="Arial" panose="020B0604020202090204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0533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9333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470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2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4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41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2B84955-E2F9-4D46-9C31-A0A482624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2304" b="71797"/>
          <a:stretch/>
        </p:blipFill>
        <p:spPr>
          <a:xfrm>
            <a:off x="0" y="0"/>
            <a:ext cx="9595578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D69B354-029B-4C4A-9A85-D3BDD060CC24}"/>
              </a:ext>
            </a:extLst>
          </p:cNvPr>
          <p:cNvSpPr/>
          <p:nvPr userDrawn="1"/>
        </p:nvSpPr>
        <p:spPr>
          <a:xfrm>
            <a:off x="9496926" y="0"/>
            <a:ext cx="2695074" cy="6858000"/>
          </a:xfrm>
          <a:prstGeom prst="rect">
            <a:avLst/>
          </a:prstGeom>
          <a:solidFill>
            <a:srgbClr val="040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B3E38E-48A6-A547-AB73-A1DD09F00EE9}"/>
              </a:ext>
            </a:extLst>
          </p:cNvPr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12274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AC71FA-0D3B-6743-BEA0-0AA7FB03DC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AA987B-8D14-E445-BAEF-0DD4C3648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4" r="14910" b="38301"/>
          <a:stretch/>
        </p:blipFill>
        <p:spPr>
          <a:xfrm>
            <a:off x="2676129" y="0"/>
            <a:ext cx="9515872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7D880C-24D1-D042-90DE-7149806B33F3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gradFill flip="none" rotWithShape="1">
            <a:gsLst>
              <a:gs pos="53000">
                <a:srgbClr val="04050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7F1656-12CA-1743-9269-2ED33F5C7DF9}"/>
              </a:ext>
            </a:extLst>
          </p:cNvPr>
          <p:cNvSpPr/>
          <p:nvPr userDrawn="1"/>
        </p:nvSpPr>
        <p:spPr>
          <a:xfrm>
            <a:off x="2400" y="0"/>
            <a:ext cx="12189600" cy="6858000"/>
          </a:xfrm>
          <a:prstGeom prst="rect">
            <a:avLst/>
          </a:prstGeom>
          <a:solidFill>
            <a:srgbClr val="12274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4D40399-5DF9-6F4B-B57C-72BFB047B8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9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B4153C-FB6C-D44E-8C09-D329A029D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68822" r="4074" b="5406"/>
          <a:stretch/>
        </p:blipFill>
        <p:spPr>
          <a:xfrm>
            <a:off x="0" y="0"/>
            <a:ext cx="9324034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A85173-54B5-064A-B837-8075612A846D}"/>
              </a:ext>
            </a:extLst>
          </p:cNvPr>
          <p:cNvSpPr/>
          <p:nvPr userDrawn="1"/>
        </p:nvSpPr>
        <p:spPr>
          <a:xfrm rot="10800000">
            <a:off x="7267073" y="0"/>
            <a:ext cx="4924925" cy="6858000"/>
          </a:xfrm>
          <a:prstGeom prst="rect">
            <a:avLst/>
          </a:prstGeom>
          <a:gradFill flip="none" rotWithShape="1">
            <a:gsLst>
              <a:gs pos="67000">
                <a:srgbClr val="04050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B3E38E-48A6-A547-AB73-A1DD09F00EE9}"/>
              </a:ext>
            </a:extLst>
          </p:cNvPr>
          <p:cNvSpPr/>
          <p:nvPr userDrawn="1"/>
        </p:nvSpPr>
        <p:spPr>
          <a:xfrm>
            <a:off x="2400" y="-2"/>
            <a:ext cx="12189600" cy="6858000"/>
          </a:xfrm>
          <a:prstGeom prst="rect">
            <a:avLst/>
          </a:prstGeom>
          <a:solidFill>
            <a:srgbClr val="12274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A458AD-F996-5C49-BBD7-5FF482D52C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8003"/>
          <a:stretch/>
        </p:blipFill>
        <p:spPr>
          <a:xfrm>
            <a:off x="8962577" y="-3691"/>
            <a:ext cx="3229423" cy="686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AAC71FA-0D3B-6743-BEA0-0AA7FB03DC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7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4B99CD9-7CA3-944F-8E12-6CB6370BC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08" b="50000"/>
          <a:stretch/>
        </p:blipFill>
        <p:spPr>
          <a:xfrm>
            <a:off x="3265781" y="0"/>
            <a:ext cx="8926219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7D880C-24D1-D042-90DE-7149806B33F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53000">
                <a:srgbClr val="04050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7F1656-12CA-1743-9269-2ED33F5C7DF9}"/>
              </a:ext>
            </a:extLst>
          </p:cNvPr>
          <p:cNvSpPr/>
          <p:nvPr userDrawn="1"/>
        </p:nvSpPr>
        <p:spPr>
          <a:xfrm>
            <a:off x="2400" y="0"/>
            <a:ext cx="12189600" cy="6858000"/>
          </a:xfrm>
          <a:prstGeom prst="rect">
            <a:avLst/>
          </a:prstGeom>
          <a:solidFill>
            <a:srgbClr val="12274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4D40399-5DF9-6F4B-B57C-72BFB047B8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9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551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7"/>
          <p:cNvSpPr txBox="1">
            <a:spLocks noChangeArrowheads="1"/>
          </p:cNvSpPr>
          <p:nvPr userDrawn="1"/>
        </p:nvSpPr>
        <p:spPr bwMode="auto">
          <a:xfrm>
            <a:off x="3630085" y="427567"/>
            <a:ext cx="49318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667">
                <a:solidFill>
                  <a:schemeClr val="bg1"/>
                </a:solidFill>
              </a:rPr>
              <a:t>ADD YOUR TITLE HERE</a:t>
            </a:r>
            <a:endParaRPr lang="zh-CN" altLang="en-US" sz="2667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/>
          <p:nvPr userDrawn="1"/>
        </p:nvSpPr>
        <p:spPr>
          <a:xfrm>
            <a:off x="1198034" y="1022351"/>
            <a:ext cx="9516533" cy="4296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04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There are many variations of passages of </a:t>
            </a:r>
            <a:r>
              <a:rPr lang="en-US" altLang="zh-CN" sz="1600" dirty="0" err="1">
                <a:solidFill>
                  <a:schemeClr val="bg1"/>
                </a:solidFill>
              </a:rPr>
              <a:t>Lorem</a:t>
            </a:r>
            <a:r>
              <a:rPr lang="en-US" altLang="zh-CN" sz="1600" dirty="0">
                <a:solidFill>
                  <a:schemeClr val="bg1"/>
                </a:solidFill>
              </a:rPr>
              <a:t> available, but the majority have suffered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7"/>
          <p:cNvSpPr txBox="1">
            <a:spLocks noChangeArrowheads="1"/>
          </p:cNvSpPr>
          <p:nvPr userDrawn="1"/>
        </p:nvSpPr>
        <p:spPr bwMode="auto">
          <a:xfrm>
            <a:off x="3630085" y="639233"/>
            <a:ext cx="49318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667">
                <a:solidFill>
                  <a:schemeClr val="bg1"/>
                </a:solidFill>
              </a:rPr>
              <a:t>ADD YOUR TITLE HERE</a:t>
            </a:r>
            <a:endParaRPr lang="zh-CN" altLang="en-US" sz="2667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/>
          <p:nvPr userDrawn="1"/>
        </p:nvSpPr>
        <p:spPr>
          <a:xfrm>
            <a:off x="1198034" y="1272117"/>
            <a:ext cx="9516533" cy="4296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450304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1600" dirty="0">
                <a:solidFill>
                  <a:schemeClr val="bg1"/>
                </a:solidFill>
              </a:rPr>
              <a:t>There are many variations of passages of </a:t>
            </a:r>
            <a:r>
              <a:rPr lang="en-US" altLang="zh-CN" sz="1600" dirty="0" err="1">
                <a:solidFill>
                  <a:schemeClr val="bg1"/>
                </a:solidFill>
              </a:rPr>
              <a:t>Lorem</a:t>
            </a:r>
            <a:r>
              <a:rPr lang="en-US" altLang="zh-CN" sz="1600" dirty="0">
                <a:solidFill>
                  <a:schemeClr val="bg1"/>
                </a:solidFill>
              </a:rPr>
              <a:t> available, but the majority have suffered</a:t>
            </a:r>
            <a:endParaRPr lang="en-US" altLang="zh-CN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83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33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427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518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439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56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25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93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44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1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50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0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28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18415-1B45-4373-ACD1-24A935B9E1C6}" type="datetimeFigureOut">
              <a:rPr lang="zh-CN" altLang="en-US" smtClean="0"/>
              <a:t>2026/3/14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11774-E2B8-474C-A30B-EED024AE0F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C5BACA5-F3BC-554C-A8A8-9FFF9E82468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05" y="185738"/>
            <a:ext cx="1183189" cy="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58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53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华文细黑" panose="02010600040101010101" pitchFamily="2" charset="-122"/>
                <a:ea typeface="+mn-ea"/>
              </a:defRPr>
            </a:lvl1pPr>
          </a:lstStyle>
          <a:p>
            <a:pPr>
              <a:defRPr/>
            </a:pPr>
            <a:fld id="{BB39B7F8-3842-4905-BBDA-286068876F45}" type="datetimeFigureOut">
              <a:rPr lang="zh-CN" altLang="en-US"/>
              <a:t>2026/3/14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53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华文细黑" panose="0201060004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CB3A5B-2F2B-49CB-9896-F4DF84552AE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4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华文细黑" panose="02010600040101010101" pitchFamily="2" charset="-122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6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353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华文细黑" panose="02010600040101010101" pitchFamily="2" charset="-122"/>
                <a:ea typeface="+mn-ea"/>
              </a:defRPr>
            </a:lvl1pPr>
          </a:lstStyle>
          <a:p>
            <a:pPr>
              <a:defRPr/>
            </a:pPr>
            <a:fld id="{BB39B7F8-3842-4905-BBDA-286068876F45}" type="datetimeFigureOut">
              <a:rPr lang="zh-CN" altLang="en-US"/>
              <a:t>2026/3/14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353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华文细黑" panose="02010600040101010101" pitchFamily="2" charset="-122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CB3A5B-2F2B-49CB-9896-F4DF84552AE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16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华文细黑" panose="02010600040101010101" pitchFamily="2" charset="-122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华文细黑" panose="02010600040101010101" pitchFamily="2" charset="-122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2580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chart" Target="../charts/chart1.xml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C051927-3DF6-004B-B17B-CE0AA4D90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9" y="15500"/>
            <a:ext cx="12218748" cy="68424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309" y="-1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D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图形 4" descr="前引号">
            <a:extLst>
              <a:ext uri="{FF2B5EF4-FFF2-40B4-BE49-F238E27FC236}">
                <a16:creationId xmlns:a16="http://schemas.microsoft.com/office/drawing/2014/main" id="{2C753E15-0E5A-9A4D-8CBC-BA577D33B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642" y="1315253"/>
            <a:ext cx="914400" cy="914400"/>
          </a:xfrm>
          <a:prstGeom prst="rect">
            <a:avLst/>
          </a:prstGeom>
        </p:spPr>
      </p:pic>
      <p:sp>
        <p:nvSpPr>
          <p:cNvPr id="22" name="文本框 11">
            <a:extLst>
              <a:ext uri="{FF2B5EF4-FFF2-40B4-BE49-F238E27FC236}">
                <a16:creationId xmlns:a16="http://schemas.microsoft.com/office/drawing/2014/main" id="{E1F15A31-A7CE-9240-9C49-3D6E1D793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45" y="4195246"/>
            <a:ext cx="761014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defTabSz="683895" fontAlgn="base">
              <a:spcBef>
                <a:spcPct val="0"/>
              </a:spcBef>
              <a:spcAft>
                <a:spcPct val="0"/>
              </a:spcAft>
            </a:pPr>
            <a:r>
              <a:rPr lang="en" altLang="zh-CN" sz="2400" b="1" kern="0" dirty="0">
                <a:solidFill>
                  <a:schemeClr val="bg1"/>
                </a:solidFill>
                <a:latin typeface="Britannic Bold" panose="020B0903060703020204" pitchFamily="34" charset="0"/>
              </a:rPr>
              <a:t>Malaysia Market Product Launch</a:t>
            </a:r>
            <a:r>
              <a:rPr lang="zh-CN" altLang="en-US" sz="2400" b="1" kern="0" dirty="0">
                <a:solidFill>
                  <a:schemeClr val="bg1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2400" b="1" kern="0" dirty="0">
                <a:solidFill>
                  <a:schemeClr val="bg1"/>
                </a:solidFill>
                <a:latin typeface="Britannic Bold" panose="020B0903060703020204" pitchFamily="34" charset="0"/>
              </a:rPr>
              <a:t>event</a:t>
            </a:r>
            <a:endParaRPr lang="zh-CN" altLang="en-US" sz="2400" b="1" kern="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5B6023F-0B5F-7442-9551-57D5DA03FB2D}"/>
              </a:ext>
            </a:extLst>
          </p:cNvPr>
          <p:cNvGrpSpPr/>
          <p:nvPr/>
        </p:nvGrpSpPr>
        <p:grpSpPr>
          <a:xfrm>
            <a:off x="2029094" y="204363"/>
            <a:ext cx="8133813" cy="338554"/>
            <a:chOff x="2290929" y="204363"/>
            <a:chExt cx="8133813" cy="338554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60C746EA-3359-E14B-8872-ECE518CD3645}"/>
                </a:ext>
              </a:extLst>
            </p:cNvPr>
            <p:cNvCxnSpPr>
              <a:cxnSpLocks/>
            </p:cNvCxnSpPr>
            <p:nvPr/>
          </p:nvCxnSpPr>
          <p:spPr>
            <a:xfrm>
              <a:off x="2290929" y="373640"/>
              <a:ext cx="1080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92B859AE-C734-2943-8651-CA29E1DFD1BD}"/>
                </a:ext>
              </a:extLst>
            </p:cNvPr>
            <p:cNvCxnSpPr>
              <a:cxnSpLocks/>
            </p:cNvCxnSpPr>
            <p:nvPr/>
          </p:nvCxnSpPr>
          <p:spPr>
            <a:xfrm>
              <a:off x="9344742" y="373640"/>
              <a:ext cx="1080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F9CF4F9A-113D-F847-8425-F5942381CD4D}"/>
                </a:ext>
              </a:extLst>
            </p:cNvPr>
            <p:cNvSpPr txBox="1"/>
            <p:nvPr/>
          </p:nvSpPr>
          <p:spPr>
            <a:xfrm>
              <a:off x="3460502" y="204363"/>
              <a:ext cx="5790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" altLang="zh-CN" sz="16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HGMaruGothicMPRO" panose="020F0600000000000000" pitchFamily="34" charset="-128"/>
                  <a:ea typeface="HGMaruGothicMPRO" panose="020F0600000000000000" pitchFamily="34" charset="-128"/>
                </a:rPr>
                <a:t>The 16th National University Business Elite Challenge</a:t>
              </a:r>
              <a:endParaRPr kumimoji="1" lang="zh-CN" altLang="en-US" sz="1600" dirty="0">
                <a:solidFill>
                  <a:schemeClr val="accent1">
                    <a:lumMod val="20000"/>
                    <a:lumOff val="80000"/>
                  </a:schemeClr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BAB54EA-9D63-AB43-A8EE-F45F0C366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235" y="857981"/>
            <a:ext cx="6651904" cy="60000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00018BF5-B03F-C24F-A804-30FC089B4450}"/>
              </a:ext>
            </a:extLst>
          </p:cNvPr>
          <p:cNvSpPr txBox="1"/>
          <p:nvPr/>
        </p:nvSpPr>
        <p:spPr>
          <a:xfrm>
            <a:off x="-725894" y="1241797"/>
            <a:ext cx="10116820" cy="29546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ln w="10160">
                  <a:noFill/>
                  <a:prstDash val="solid"/>
                </a:ln>
                <a:solidFill>
                  <a:srgbClr val="FFDB3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itannic Bold" panose="020B0903060703020204" pitchFamily="34" charset="0"/>
                <a:ea typeface="chengrongguangke" panose="03000503000000000000" pitchFamily="49" charset="-122"/>
              </a:rPr>
              <a:t>SHANMO</a:t>
            </a:r>
          </a:p>
          <a:p>
            <a:pPr algn="ctr"/>
            <a:endParaRPr lang="en" altLang="zh-CN" sz="1400" b="1" dirty="0">
              <a:ln>
                <a:solidFill>
                  <a:srgbClr val="FFDB39"/>
                </a:solidFill>
              </a:ln>
              <a:noFill/>
              <a:latin typeface="Copperplate Gothic Bold" panose="020E0705020206020404" pitchFamily="34" charset="0"/>
              <a:ea typeface="PingFang SC" panose="020B0400000000000000" pitchFamily="34" charset="-122"/>
            </a:endParaRPr>
          </a:p>
          <a:p>
            <a:pPr algn="ctr"/>
            <a:r>
              <a:rPr lang="en" altLang="zh-CN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Screen Protector</a:t>
            </a:r>
            <a:r>
              <a:rPr lang="zh-CN" altLang="en-US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with</a:t>
            </a:r>
            <a:r>
              <a:rPr lang="zh-CN" altLang="en-US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 </a:t>
            </a:r>
            <a:r>
              <a:rPr lang="en" altLang="zh-CN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Dust-Free Installation</a:t>
            </a:r>
            <a:r>
              <a:rPr lang="zh-CN" altLang="en-US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 </a:t>
            </a:r>
            <a:endParaRPr lang="zh-CN" altLang="en-US" sz="6600" b="1" dirty="0">
              <a:solidFill>
                <a:schemeClr val="bg1"/>
              </a:solidFill>
              <a:latin typeface="Britannic Bold" panose="020B0903060703020204" pitchFamily="34" charset="0"/>
              <a:ea typeface="PingFang SC" panose="020B0400000000000000" pitchFamily="34" charset="-122"/>
            </a:endParaRPr>
          </a:p>
        </p:txBody>
      </p:sp>
      <p:pic>
        <p:nvPicPr>
          <p:cNvPr id="7" name="图形 6" descr="后引号">
            <a:extLst>
              <a:ext uri="{FF2B5EF4-FFF2-40B4-BE49-F238E27FC236}">
                <a16:creationId xmlns:a16="http://schemas.microsoft.com/office/drawing/2014/main" id="{ECB3FB7D-BB13-7347-B25F-B87332A53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3510" y="28545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2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A192F">
                <a:alpha val="100000"/>
              </a:srgbClr>
            </a:gs>
            <a:gs pos="100000">
              <a:srgbClr val="172A4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11221" b="144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30392" y="1895359"/>
            <a:ext cx="506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Factory Direct Supply, No Middleman Markup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230392" y="3303454"/>
            <a:ext cx="494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Large-scale Production for Lower Unit Cost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230392" y="4679191"/>
            <a:ext cx="598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Offline-free Operation, Reduced Comprehensive Cost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228725" y="2297890"/>
            <a:ext cx="6207125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Direct supply from the source factory eliminates multiple distribution layers, cutting procurement costs and boosting profit margins.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228840" y="3698576"/>
            <a:ext cx="5163127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Bulk standardized production amortizes R&amp;D, mold and labor costs, making product prices highly competitive.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228840" y="5064085"/>
            <a:ext cx="5163127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Priced far lower than in-store film application and retail prices in Malaysia, helping distributors and consumers save significantly on expenses.</a:t>
            </a:r>
          </a:p>
        </p:txBody>
      </p:sp>
      <p:sp>
        <p:nvSpPr>
          <p:cNvPr id="35" name="文本框 11"/>
          <p:cNvSpPr txBox="1">
            <a:spLocks noChangeArrowheads="1"/>
          </p:cNvSpPr>
          <p:nvPr/>
        </p:nvSpPr>
        <p:spPr bwMode="auto">
          <a:xfrm>
            <a:off x="1" y="332105"/>
            <a:ext cx="6594764" cy="98044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ctr" defTabSz="6838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DBEFF9"/>
              </a:solidFill>
              <a:effectLst/>
              <a:uLnTx/>
              <a:uFillTx/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72568" y="529938"/>
            <a:ext cx="5242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Core</a:t>
            </a:r>
            <a:r>
              <a:rPr kumimoji="1" lang="zh-CN" altLang="en-US" sz="3200" dirty="0">
                <a:solidFill>
                  <a:srgbClr val="FFFFFF"/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 </a:t>
            </a:r>
            <a:r>
              <a:rPr kumimoji="1" lang="en-US" altLang="zh-CN" sz="3200" dirty="0">
                <a:solidFill>
                  <a:srgbClr val="FFFFFF"/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Advantage 2: Low Cost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402" y="883402"/>
            <a:ext cx="5990095" cy="5990095"/>
          </a:xfrm>
          <a:prstGeom prst="rect">
            <a:avLst/>
          </a:prstGeom>
        </p:spPr>
      </p:pic>
      <p:pic>
        <p:nvPicPr>
          <p:cNvPr id="6" name="图形 5" descr="硬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455" y="4700815"/>
            <a:ext cx="403200" cy="403200"/>
          </a:xfrm>
          <a:prstGeom prst="rect">
            <a:avLst/>
          </a:prstGeom>
        </p:spPr>
      </p:pic>
      <p:sp>
        <p:nvSpPr>
          <p:cNvPr id="21" name="Freeform 53"/>
          <p:cNvSpPr>
            <a:spLocks noEditPoints="1"/>
          </p:cNvSpPr>
          <p:nvPr/>
        </p:nvSpPr>
        <p:spPr bwMode="auto">
          <a:xfrm>
            <a:off x="731480" y="3380934"/>
            <a:ext cx="375151" cy="373062"/>
          </a:xfrm>
          <a:custGeom>
            <a:avLst/>
            <a:gdLst>
              <a:gd name="T0" fmla="*/ 114 w 162"/>
              <a:gd name="T1" fmla="*/ 89 h 166"/>
              <a:gd name="T2" fmla="*/ 114 w 162"/>
              <a:gd name="T3" fmla="*/ 76 h 166"/>
              <a:gd name="T4" fmla="*/ 100 w 162"/>
              <a:gd name="T5" fmla="*/ 76 h 166"/>
              <a:gd name="T6" fmla="*/ 89 w 162"/>
              <a:gd name="T7" fmla="*/ 87 h 166"/>
              <a:gd name="T8" fmla="*/ 89 w 162"/>
              <a:gd name="T9" fmla="*/ 36 h 166"/>
              <a:gd name="T10" fmla="*/ 81 w 162"/>
              <a:gd name="T11" fmla="*/ 28 h 166"/>
              <a:gd name="T12" fmla="*/ 72 w 162"/>
              <a:gd name="T13" fmla="*/ 36 h 166"/>
              <a:gd name="T14" fmla="*/ 72 w 162"/>
              <a:gd name="T15" fmla="*/ 87 h 166"/>
              <a:gd name="T16" fmla="*/ 60 w 162"/>
              <a:gd name="T17" fmla="*/ 76 h 166"/>
              <a:gd name="T18" fmla="*/ 47 w 162"/>
              <a:gd name="T19" fmla="*/ 76 h 166"/>
              <a:gd name="T20" fmla="*/ 47 w 162"/>
              <a:gd name="T21" fmla="*/ 89 h 166"/>
              <a:gd name="T22" fmla="*/ 73 w 162"/>
              <a:gd name="T23" fmla="*/ 115 h 166"/>
              <a:gd name="T24" fmla="*/ 77 w 162"/>
              <a:gd name="T25" fmla="*/ 117 h 166"/>
              <a:gd name="T26" fmla="*/ 50 w 162"/>
              <a:gd name="T27" fmla="*/ 117 h 166"/>
              <a:gd name="T28" fmla="*/ 45 w 162"/>
              <a:gd name="T29" fmla="*/ 122 h 166"/>
              <a:gd name="T30" fmla="*/ 50 w 162"/>
              <a:gd name="T31" fmla="*/ 127 h 166"/>
              <a:gd name="T32" fmla="*/ 112 w 162"/>
              <a:gd name="T33" fmla="*/ 127 h 166"/>
              <a:gd name="T34" fmla="*/ 117 w 162"/>
              <a:gd name="T35" fmla="*/ 122 h 166"/>
              <a:gd name="T36" fmla="*/ 112 w 162"/>
              <a:gd name="T37" fmla="*/ 117 h 166"/>
              <a:gd name="T38" fmla="*/ 83 w 162"/>
              <a:gd name="T39" fmla="*/ 117 h 166"/>
              <a:gd name="T40" fmla="*/ 88 w 162"/>
              <a:gd name="T41" fmla="*/ 115 h 166"/>
              <a:gd name="T42" fmla="*/ 114 w 162"/>
              <a:gd name="T43" fmla="*/ 89 h 166"/>
              <a:gd name="T44" fmla="*/ 116 w 162"/>
              <a:gd name="T45" fmla="*/ 0 h 166"/>
              <a:gd name="T46" fmla="*/ 46 w 162"/>
              <a:gd name="T47" fmla="*/ 0 h 166"/>
              <a:gd name="T48" fmla="*/ 0 w 162"/>
              <a:gd name="T49" fmla="*/ 45 h 166"/>
              <a:gd name="T50" fmla="*/ 0 w 162"/>
              <a:gd name="T51" fmla="*/ 121 h 166"/>
              <a:gd name="T52" fmla="*/ 46 w 162"/>
              <a:gd name="T53" fmla="*/ 166 h 166"/>
              <a:gd name="T54" fmla="*/ 116 w 162"/>
              <a:gd name="T55" fmla="*/ 166 h 166"/>
              <a:gd name="T56" fmla="*/ 162 w 162"/>
              <a:gd name="T57" fmla="*/ 121 h 166"/>
              <a:gd name="T58" fmla="*/ 162 w 162"/>
              <a:gd name="T59" fmla="*/ 45 h 166"/>
              <a:gd name="T60" fmla="*/ 116 w 162"/>
              <a:gd name="T61" fmla="*/ 0 h 166"/>
              <a:gd name="T62" fmla="*/ 147 w 162"/>
              <a:gd name="T63" fmla="*/ 121 h 166"/>
              <a:gd name="T64" fmla="*/ 138 w 162"/>
              <a:gd name="T65" fmla="*/ 143 h 166"/>
              <a:gd name="T66" fmla="*/ 116 w 162"/>
              <a:gd name="T67" fmla="*/ 151 h 166"/>
              <a:gd name="T68" fmla="*/ 46 w 162"/>
              <a:gd name="T69" fmla="*/ 151 h 166"/>
              <a:gd name="T70" fmla="*/ 24 w 162"/>
              <a:gd name="T71" fmla="*/ 143 h 166"/>
              <a:gd name="T72" fmla="*/ 15 w 162"/>
              <a:gd name="T73" fmla="*/ 121 h 166"/>
              <a:gd name="T74" fmla="*/ 15 w 162"/>
              <a:gd name="T75" fmla="*/ 45 h 166"/>
              <a:gd name="T76" fmla="*/ 24 w 162"/>
              <a:gd name="T77" fmla="*/ 23 h 166"/>
              <a:gd name="T78" fmla="*/ 46 w 162"/>
              <a:gd name="T79" fmla="*/ 15 h 166"/>
              <a:gd name="T80" fmla="*/ 116 w 162"/>
              <a:gd name="T81" fmla="*/ 15 h 166"/>
              <a:gd name="T82" fmla="*/ 138 w 162"/>
              <a:gd name="T83" fmla="*/ 23 h 166"/>
              <a:gd name="T84" fmla="*/ 147 w 162"/>
              <a:gd name="T85" fmla="*/ 45 h 166"/>
              <a:gd name="T86" fmla="*/ 147 w 162"/>
              <a:gd name="T87" fmla="*/ 121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2" h="166">
                <a:moveTo>
                  <a:pt x="114" y="89"/>
                </a:moveTo>
                <a:cubicBezTo>
                  <a:pt x="118" y="85"/>
                  <a:pt x="118" y="79"/>
                  <a:pt x="114" y="76"/>
                </a:cubicBezTo>
                <a:cubicBezTo>
                  <a:pt x="110" y="72"/>
                  <a:pt x="104" y="72"/>
                  <a:pt x="100" y="76"/>
                </a:cubicBezTo>
                <a:cubicBezTo>
                  <a:pt x="89" y="87"/>
                  <a:pt x="89" y="87"/>
                  <a:pt x="89" y="87"/>
                </a:cubicBezTo>
                <a:cubicBezTo>
                  <a:pt x="89" y="36"/>
                  <a:pt x="89" y="36"/>
                  <a:pt x="89" y="36"/>
                </a:cubicBezTo>
                <a:cubicBezTo>
                  <a:pt x="89" y="32"/>
                  <a:pt x="85" y="28"/>
                  <a:pt x="81" y="28"/>
                </a:cubicBezTo>
                <a:cubicBezTo>
                  <a:pt x="76" y="28"/>
                  <a:pt x="72" y="32"/>
                  <a:pt x="72" y="36"/>
                </a:cubicBezTo>
                <a:cubicBezTo>
                  <a:pt x="72" y="87"/>
                  <a:pt x="72" y="87"/>
                  <a:pt x="72" y="87"/>
                </a:cubicBezTo>
                <a:cubicBezTo>
                  <a:pt x="60" y="76"/>
                  <a:pt x="60" y="76"/>
                  <a:pt x="60" y="76"/>
                </a:cubicBezTo>
                <a:cubicBezTo>
                  <a:pt x="57" y="72"/>
                  <a:pt x="50" y="72"/>
                  <a:pt x="47" y="76"/>
                </a:cubicBezTo>
                <a:cubicBezTo>
                  <a:pt x="43" y="79"/>
                  <a:pt x="43" y="85"/>
                  <a:pt x="47" y="89"/>
                </a:cubicBezTo>
                <a:cubicBezTo>
                  <a:pt x="73" y="115"/>
                  <a:pt x="73" y="115"/>
                  <a:pt x="73" y="115"/>
                </a:cubicBezTo>
                <a:cubicBezTo>
                  <a:pt x="74" y="116"/>
                  <a:pt x="76" y="117"/>
                  <a:pt x="77" y="117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47" y="117"/>
                  <a:pt x="45" y="120"/>
                  <a:pt x="45" y="122"/>
                </a:cubicBezTo>
                <a:cubicBezTo>
                  <a:pt x="45" y="125"/>
                  <a:pt x="47" y="127"/>
                  <a:pt x="50" y="127"/>
                </a:cubicBezTo>
                <a:cubicBezTo>
                  <a:pt x="112" y="127"/>
                  <a:pt x="112" y="127"/>
                  <a:pt x="112" y="127"/>
                </a:cubicBezTo>
                <a:cubicBezTo>
                  <a:pt x="115" y="127"/>
                  <a:pt x="117" y="125"/>
                  <a:pt x="117" y="122"/>
                </a:cubicBezTo>
                <a:cubicBezTo>
                  <a:pt x="117" y="120"/>
                  <a:pt x="115" y="117"/>
                  <a:pt x="112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5" y="117"/>
                  <a:pt x="87" y="116"/>
                  <a:pt x="88" y="115"/>
                </a:cubicBezTo>
                <a:lnTo>
                  <a:pt x="114" y="89"/>
                </a:lnTo>
                <a:close/>
                <a:moveTo>
                  <a:pt x="116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5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46"/>
                  <a:pt x="21" y="166"/>
                  <a:pt x="46" y="166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41" y="166"/>
                  <a:pt x="162" y="146"/>
                  <a:pt x="162" y="121"/>
                </a:cubicBezTo>
                <a:cubicBezTo>
                  <a:pt x="162" y="45"/>
                  <a:pt x="162" y="45"/>
                  <a:pt x="162" y="45"/>
                </a:cubicBezTo>
                <a:cubicBezTo>
                  <a:pt x="162" y="20"/>
                  <a:pt x="141" y="0"/>
                  <a:pt x="116" y="0"/>
                </a:cubicBezTo>
                <a:close/>
                <a:moveTo>
                  <a:pt x="147" y="121"/>
                </a:moveTo>
                <a:cubicBezTo>
                  <a:pt x="147" y="130"/>
                  <a:pt x="143" y="137"/>
                  <a:pt x="138" y="143"/>
                </a:cubicBezTo>
                <a:cubicBezTo>
                  <a:pt x="132" y="148"/>
                  <a:pt x="124" y="151"/>
                  <a:pt x="116" y="151"/>
                </a:cubicBezTo>
                <a:cubicBezTo>
                  <a:pt x="46" y="151"/>
                  <a:pt x="46" y="151"/>
                  <a:pt x="46" y="151"/>
                </a:cubicBezTo>
                <a:cubicBezTo>
                  <a:pt x="38" y="151"/>
                  <a:pt x="30" y="148"/>
                  <a:pt x="24" y="143"/>
                </a:cubicBezTo>
                <a:cubicBezTo>
                  <a:pt x="19" y="137"/>
                  <a:pt x="15" y="130"/>
                  <a:pt x="15" y="121"/>
                </a:cubicBezTo>
                <a:cubicBezTo>
                  <a:pt x="15" y="45"/>
                  <a:pt x="15" y="45"/>
                  <a:pt x="15" y="45"/>
                </a:cubicBezTo>
                <a:cubicBezTo>
                  <a:pt x="15" y="36"/>
                  <a:pt x="19" y="29"/>
                  <a:pt x="24" y="23"/>
                </a:cubicBezTo>
                <a:cubicBezTo>
                  <a:pt x="30" y="18"/>
                  <a:pt x="38" y="15"/>
                  <a:pt x="46" y="15"/>
                </a:cubicBezTo>
                <a:cubicBezTo>
                  <a:pt x="116" y="15"/>
                  <a:pt x="116" y="15"/>
                  <a:pt x="116" y="15"/>
                </a:cubicBezTo>
                <a:cubicBezTo>
                  <a:pt x="124" y="15"/>
                  <a:pt x="132" y="18"/>
                  <a:pt x="138" y="23"/>
                </a:cubicBezTo>
                <a:cubicBezTo>
                  <a:pt x="143" y="29"/>
                  <a:pt x="147" y="36"/>
                  <a:pt x="147" y="45"/>
                </a:cubicBezTo>
                <a:lnTo>
                  <a:pt x="147" y="121"/>
                </a:lnTo>
                <a:close/>
              </a:path>
            </a:pathLst>
          </a:custGeom>
          <a:solidFill>
            <a:srgbClr val="FFDB39"/>
          </a:solidFill>
          <a:ln>
            <a:noFill/>
          </a:ln>
        </p:spPr>
        <p:txBody>
          <a:bodyPr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739055" y="1939097"/>
            <a:ext cx="360000" cy="361440"/>
            <a:chOff x="4008438" y="1003300"/>
            <a:chExt cx="365125" cy="404813"/>
          </a:xfrm>
          <a:solidFill>
            <a:srgbClr val="FFDB39"/>
          </a:solidFill>
        </p:grpSpPr>
        <p:sp>
          <p:nvSpPr>
            <p:cNvPr id="22" name="Freeform 16"/>
            <p:cNvSpPr/>
            <p:nvPr/>
          </p:nvSpPr>
          <p:spPr bwMode="auto">
            <a:xfrm>
              <a:off x="4008438" y="1003300"/>
              <a:ext cx="365125" cy="92075"/>
            </a:xfrm>
            <a:custGeom>
              <a:avLst/>
              <a:gdLst>
                <a:gd name="T0" fmla="*/ 0 w 230"/>
                <a:gd name="T1" fmla="*/ 58 h 58"/>
                <a:gd name="T2" fmla="*/ 230 w 230"/>
                <a:gd name="T3" fmla="*/ 58 h 58"/>
                <a:gd name="T4" fmla="*/ 115 w 230"/>
                <a:gd name="T5" fmla="*/ 0 h 58"/>
                <a:gd name="T6" fmla="*/ 0 w 23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58">
                  <a:moveTo>
                    <a:pt x="0" y="58"/>
                  </a:moveTo>
                  <a:lnTo>
                    <a:pt x="230" y="58"/>
                  </a:lnTo>
                  <a:lnTo>
                    <a:pt x="115" y="0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4033838" y="1127125"/>
              <a:ext cx="58737" cy="17145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4157663" y="1127125"/>
              <a:ext cx="58737" cy="17145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4281488" y="1127125"/>
              <a:ext cx="58737" cy="17145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7" name="Freeform 20"/>
            <p:cNvSpPr/>
            <p:nvPr/>
          </p:nvSpPr>
          <p:spPr bwMode="auto">
            <a:xfrm>
              <a:off x="4011613" y="1325563"/>
              <a:ext cx="112712" cy="50800"/>
            </a:xfrm>
            <a:custGeom>
              <a:avLst/>
              <a:gdLst>
                <a:gd name="T0" fmla="*/ 50 w 50"/>
                <a:gd name="T1" fmla="*/ 6 h 23"/>
                <a:gd name="T2" fmla="*/ 44 w 50"/>
                <a:gd name="T3" fmla="*/ 0 h 23"/>
                <a:gd name="T4" fmla="*/ 6 w 50"/>
                <a:gd name="T5" fmla="*/ 0 h 23"/>
                <a:gd name="T6" fmla="*/ 0 w 50"/>
                <a:gd name="T7" fmla="*/ 6 h 23"/>
                <a:gd name="T8" fmla="*/ 0 w 50"/>
                <a:gd name="T9" fmla="*/ 17 h 23"/>
                <a:gd name="T10" fmla="*/ 6 w 50"/>
                <a:gd name="T11" fmla="*/ 23 h 23"/>
                <a:gd name="T12" fmla="*/ 44 w 50"/>
                <a:gd name="T13" fmla="*/ 23 h 23"/>
                <a:gd name="T14" fmla="*/ 50 w 50"/>
                <a:gd name="T15" fmla="*/ 17 h 23"/>
                <a:gd name="T16" fmla="*/ 50 w 50"/>
                <a:gd name="T17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">
                  <a:moveTo>
                    <a:pt x="50" y="6"/>
                  </a:move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3" y="23"/>
                    <a:pt x="6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23"/>
                    <a:pt x="50" y="20"/>
                    <a:pt x="50" y="17"/>
                  </a:cubicBezTo>
                  <a:lnTo>
                    <a:pt x="5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8" name="Freeform 21"/>
            <p:cNvSpPr/>
            <p:nvPr/>
          </p:nvSpPr>
          <p:spPr bwMode="auto">
            <a:xfrm>
              <a:off x="4256088" y="1325563"/>
              <a:ext cx="112712" cy="50800"/>
            </a:xfrm>
            <a:custGeom>
              <a:avLst/>
              <a:gdLst>
                <a:gd name="T0" fmla="*/ 50 w 50"/>
                <a:gd name="T1" fmla="*/ 6 h 23"/>
                <a:gd name="T2" fmla="*/ 44 w 50"/>
                <a:gd name="T3" fmla="*/ 0 h 23"/>
                <a:gd name="T4" fmla="*/ 6 w 50"/>
                <a:gd name="T5" fmla="*/ 0 h 23"/>
                <a:gd name="T6" fmla="*/ 0 w 50"/>
                <a:gd name="T7" fmla="*/ 6 h 23"/>
                <a:gd name="T8" fmla="*/ 0 w 50"/>
                <a:gd name="T9" fmla="*/ 17 h 23"/>
                <a:gd name="T10" fmla="*/ 6 w 50"/>
                <a:gd name="T11" fmla="*/ 23 h 23"/>
                <a:gd name="T12" fmla="*/ 44 w 50"/>
                <a:gd name="T13" fmla="*/ 23 h 23"/>
                <a:gd name="T14" fmla="*/ 50 w 50"/>
                <a:gd name="T15" fmla="*/ 17 h 23"/>
                <a:gd name="T16" fmla="*/ 50 w 50"/>
                <a:gd name="T17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">
                  <a:moveTo>
                    <a:pt x="50" y="6"/>
                  </a:moveTo>
                  <a:cubicBezTo>
                    <a:pt x="50" y="3"/>
                    <a:pt x="47" y="0"/>
                    <a:pt x="4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0"/>
                    <a:pt x="2" y="23"/>
                    <a:pt x="6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7" y="23"/>
                    <a:pt x="50" y="20"/>
                    <a:pt x="50" y="17"/>
                  </a:cubicBezTo>
                  <a:lnTo>
                    <a:pt x="5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9" name="Freeform 22"/>
            <p:cNvSpPr/>
            <p:nvPr/>
          </p:nvSpPr>
          <p:spPr bwMode="auto">
            <a:xfrm>
              <a:off x="4137025" y="1325563"/>
              <a:ext cx="103188" cy="11112"/>
            </a:xfrm>
            <a:custGeom>
              <a:avLst/>
              <a:gdLst>
                <a:gd name="T0" fmla="*/ 46 w 46"/>
                <a:gd name="T1" fmla="*/ 3 h 5"/>
                <a:gd name="T2" fmla="*/ 42 w 46"/>
                <a:gd name="T3" fmla="*/ 0 h 5"/>
                <a:gd name="T4" fmla="*/ 3 w 46"/>
                <a:gd name="T5" fmla="*/ 0 h 5"/>
                <a:gd name="T6" fmla="*/ 0 w 46"/>
                <a:gd name="T7" fmla="*/ 3 h 5"/>
                <a:gd name="T8" fmla="*/ 0 w 46"/>
                <a:gd name="T9" fmla="*/ 3 h 5"/>
                <a:gd name="T10" fmla="*/ 3 w 46"/>
                <a:gd name="T11" fmla="*/ 5 h 5"/>
                <a:gd name="T12" fmla="*/ 42 w 46"/>
                <a:gd name="T13" fmla="*/ 5 h 5"/>
                <a:gd name="T14" fmla="*/ 46 w 46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1"/>
                    <a:pt x="45" y="0"/>
                    <a:pt x="4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6" y="4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40" name="Freeform 23"/>
            <p:cNvSpPr/>
            <p:nvPr/>
          </p:nvSpPr>
          <p:spPr bwMode="auto">
            <a:xfrm>
              <a:off x="4137025" y="1360488"/>
              <a:ext cx="103188" cy="11112"/>
            </a:xfrm>
            <a:custGeom>
              <a:avLst/>
              <a:gdLst>
                <a:gd name="T0" fmla="*/ 46 w 46"/>
                <a:gd name="T1" fmla="*/ 3 h 5"/>
                <a:gd name="T2" fmla="*/ 42 w 46"/>
                <a:gd name="T3" fmla="*/ 0 h 5"/>
                <a:gd name="T4" fmla="*/ 3 w 46"/>
                <a:gd name="T5" fmla="*/ 0 h 5"/>
                <a:gd name="T6" fmla="*/ 0 w 46"/>
                <a:gd name="T7" fmla="*/ 3 h 5"/>
                <a:gd name="T8" fmla="*/ 0 w 46"/>
                <a:gd name="T9" fmla="*/ 3 h 5"/>
                <a:gd name="T10" fmla="*/ 3 w 46"/>
                <a:gd name="T11" fmla="*/ 5 h 5"/>
                <a:gd name="T12" fmla="*/ 42 w 46"/>
                <a:gd name="T13" fmla="*/ 5 h 5"/>
                <a:gd name="T14" fmla="*/ 46 w 46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1"/>
                    <a:pt x="45" y="0"/>
                    <a:pt x="4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6" y="4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41" name="Freeform 24"/>
            <p:cNvSpPr/>
            <p:nvPr/>
          </p:nvSpPr>
          <p:spPr bwMode="auto">
            <a:xfrm>
              <a:off x="4137025" y="1397000"/>
              <a:ext cx="103188" cy="11113"/>
            </a:xfrm>
            <a:custGeom>
              <a:avLst/>
              <a:gdLst>
                <a:gd name="T0" fmla="*/ 46 w 46"/>
                <a:gd name="T1" fmla="*/ 3 h 5"/>
                <a:gd name="T2" fmla="*/ 42 w 46"/>
                <a:gd name="T3" fmla="*/ 0 h 5"/>
                <a:gd name="T4" fmla="*/ 3 w 46"/>
                <a:gd name="T5" fmla="*/ 0 h 5"/>
                <a:gd name="T6" fmla="*/ 0 w 46"/>
                <a:gd name="T7" fmla="*/ 3 h 5"/>
                <a:gd name="T8" fmla="*/ 0 w 46"/>
                <a:gd name="T9" fmla="*/ 3 h 5"/>
                <a:gd name="T10" fmla="*/ 3 w 46"/>
                <a:gd name="T11" fmla="*/ 5 h 5"/>
                <a:gd name="T12" fmla="*/ 42 w 46"/>
                <a:gd name="T13" fmla="*/ 5 h 5"/>
                <a:gd name="T14" fmla="*/ 46 w 46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1"/>
                    <a:pt x="45" y="0"/>
                    <a:pt x="4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5" y="5"/>
                    <a:pt x="46" y="4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3485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A192F">
                <a:alpha val="100000"/>
              </a:srgbClr>
            </a:gs>
            <a:gs pos="100000">
              <a:srgbClr val="172A4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5" b="90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AutoShape 3"/>
          <p:cNvSpPr/>
          <p:nvPr/>
        </p:nvSpPr>
        <p:spPr>
          <a:xfrm>
            <a:off x="0" y="0"/>
            <a:ext cx="12192000" cy="6867686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90204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" y="2972053"/>
            <a:ext cx="6891131" cy="3876262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629467" y="1921863"/>
            <a:ext cx="536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Light and Thin in Volume, Lower Logistics Costs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635136" y="3263698"/>
            <a:ext cx="617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Robust Moisture-proof Packaging, Safer Transportation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636417" y="4705695"/>
            <a:ext cx="63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Standardized Sizes, High Stacking and Loading Efficiency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632423" y="2326806"/>
            <a:ext cx="5986807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Light, thin and compact products cut sea/air freight and last-mile delivery costs, boosting overall export profits.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635491" y="3661356"/>
            <a:ext cx="6425065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Hard inner lining with moisture-proof outer packaging resists pressure and falls, ideal for long-distance cross-border transport and greatly lowering transit damage risks.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635491" y="5092866"/>
            <a:ext cx="6425065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Standardized, regular-shaped products stack easily, ensuring high storage and container loading rates for convenient stock preparation, sorting and bulk delivery.</a:t>
            </a:r>
          </a:p>
        </p:txBody>
      </p:sp>
      <p:pic>
        <p:nvPicPr>
          <p:cNvPr id="3" name="图形 2" descr="有轨电车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4929" y="3286230"/>
            <a:ext cx="465225" cy="403200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5941" y="1976418"/>
            <a:ext cx="403200" cy="403200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5941" y="4720479"/>
            <a:ext cx="403200" cy="40320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E6D33E33-EBEE-CA43-8A02-D11C87EE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279" y="332030"/>
            <a:ext cx="7245926" cy="10534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defTabSz="683895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DBEFF9"/>
              </a:solidFill>
              <a:latin typeface="chengrongguangke" panose="03000503000000000000" pitchFamily="49" charset="-122"/>
              <a:ea typeface="chengrongguangke" panose="03000503000000000000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9CE580-5F61-8E49-A467-AB7A4985B14F}"/>
              </a:ext>
            </a:extLst>
          </p:cNvPr>
          <p:cNvSpPr txBox="1"/>
          <p:nvPr/>
        </p:nvSpPr>
        <p:spPr>
          <a:xfrm>
            <a:off x="5172266" y="566352"/>
            <a:ext cx="6849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tannic Bold" panose="020B0903060703020204" pitchFamily="34" charset="0"/>
                <a:ea typeface="chengrongguangke" panose="03000503000000000000" pitchFamily="49" charset="-122"/>
              </a:rPr>
              <a:t>Core Advantage </a:t>
            </a:r>
            <a:r>
              <a:rPr kumimoji="1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tannic Bold" panose="020B0903060703020204" pitchFamily="34" charset="0"/>
                <a:ea typeface="chengrongguangke" panose="03000503000000000000" pitchFamily="49" charset="-122"/>
              </a:rPr>
              <a:t>3</a:t>
            </a:r>
            <a:r>
              <a:rPr kumimoji="1" lang="e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tannic Bold" panose="020B0903060703020204" pitchFamily="34" charset="0"/>
                <a:ea typeface="chengrongguangke" panose="03000503000000000000" pitchFamily="49" charset="-122"/>
              </a:rPr>
              <a:t>: Ease to Transport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740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F53601B-03FB-5F4C-8C55-D755D7638BE7}"/>
              </a:ext>
            </a:extLst>
          </p:cNvPr>
          <p:cNvGrpSpPr/>
          <p:nvPr/>
        </p:nvGrpSpPr>
        <p:grpSpPr>
          <a:xfrm>
            <a:off x="359982" y="2101850"/>
            <a:ext cx="9149777" cy="2654300"/>
            <a:chOff x="4289984" y="2084917"/>
            <a:chExt cx="9149777" cy="2654300"/>
          </a:xfrm>
        </p:grpSpPr>
        <p:sp>
          <p:nvSpPr>
            <p:cNvPr id="3" name="六边形 2">
              <a:extLst>
                <a:ext uri="{FF2B5EF4-FFF2-40B4-BE49-F238E27FC236}">
                  <a16:creationId xmlns:a16="http://schemas.microsoft.com/office/drawing/2014/main" id="{06D5AEDD-15E0-D64E-92C7-F059D199B4F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207684" y="3604684"/>
              <a:ext cx="958851" cy="8276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7E9DBF3C-EBF6-0C48-9BEC-A3C305ACD082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312209" y="4202642"/>
              <a:ext cx="575733" cy="4974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5729C9C7-D136-B648-A14D-C289D74127B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240242" y="2134659"/>
              <a:ext cx="719667" cy="620183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8126EA2-869A-3744-B5C7-FE86FEB30121}"/>
                </a:ext>
              </a:extLst>
            </p:cNvPr>
            <p:cNvSpPr txBox="1"/>
            <p:nvPr/>
          </p:nvSpPr>
          <p:spPr bwMode="auto">
            <a:xfrm>
              <a:off x="7509432" y="2084918"/>
              <a:ext cx="59303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530">
                <a:defRPr/>
              </a:pPr>
              <a:r>
                <a:rPr lang="en-US" altLang="zh-CN" sz="4800" dirty="0">
                  <a:solidFill>
                    <a:srgbClr val="FFDB39"/>
                  </a:solidFill>
                  <a:latin typeface="Britannic Bold" panose="020B0903060703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PART FOUR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C7AFDCD-D751-5E48-A1CA-BE46962B41C1}"/>
                </a:ext>
              </a:extLst>
            </p:cNvPr>
            <p:cNvSpPr txBox="1"/>
            <p:nvPr/>
          </p:nvSpPr>
          <p:spPr>
            <a:xfrm>
              <a:off x="7509432" y="3341852"/>
              <a:ext cx="4887877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" altLang="zh-CN" sz="5400" b="1" dirty="0">
                  <a:solidFill>
                    <a:schemeClr val="bg1"/>
                  </a:solidFill>
                  <a:latin typeface="Britannic Bold" panose="020B0903060703020204" pitchFamily="34" charset="0"/>
                  <a:ea typeface="chengrongguangke" panose="03000503000000000000" pitchFamily="49" charset="-122"/>
                </a:rPr>
                <a:t>Export Solution</a:t>
              </a:r>
              <a:endParaRPr kumimoji="1" lang="zh-CN" altLang="en-US" sz="5400" b="1" dirty="0">
                <a:solidFill>
                  <a:schemeClr val="bg1"/>
                </a:solidFill>
                <a:latin typeface="Britannic Bold" panose="020B0903060703020204" pitchFamily="34" charset="0"/>
                <a:ea typeface="chengrongguangke" panose="03000503000000000000" pitchFamily="49" charset="-122"/>
              </a:endParaRPr>
            </a:p>
          </p:txBody>
        </p:sp>
      </p:grpSp>
      <p:sp>
        <p:nvSpPr>
          <p:cNvPr id="9" name="文本框 9">
            <a:extLst>
              <a:ext uri="{FF2B5EF4-FFF2-40B4-BE49-F238E27FC236}">
                <a16:creationId xmlns:a16="http://schemas.microsoft.com/office/drawing/2014/main" id="{36B151EE-1CDC-EC4F-8C7B-67FFDC86DE0D}"/>
              </a:ext>
            </a:extLst>
          </p:cNvPr>
          <p:cNvSpPr/>
          <p:nvPr/>
        </p:nvSpPr>
        <p:spPr bwMode="auto">
          <a:xfrm>
            <a:off x="714883" y="2114282"/>
            <a:ext cx="1900800" cy="2214000"/>
          </a:xfrm>
          <a:custGeom>
            <a:avLst/>
            <a:gdLst>
              <a:gd name="T0" fmla="*/ 661351 w 1427586"/>
              <a:gd name="T1" fmla="*/ 572464 h 1656000"/>
              <a:gd name="T2" fmla="*/ 661351 w 1427586"/>
              <a:gd name="T3" fmla="*/ 947691 h 1656000"/>
              <a:gd name="T4" fmla="*/ 564141 w 1427586"/>
              <a:gd name="T5" fmla="*/ 947691 h 1656000"/>
              <a:gd name="T6" fmla="*/ 661351 w 1427586"/>
              <a:gd name="T7" fmla="*/ 572464 h 1656000"/>
              <a:gd name="T8" fmla="*/ 590009 w 1427586"/>
              <a:gd name="T9" fmla="*/ 371509 h 1656000"/>
              <a:gd name="T10" fmla="*/ 399945 w 1427586"/>
              <a:gd name="T11" fmla="*/ 947691 h 1656000"/>
              <a:gd name="T12" fmla="*/ 399945 w 1427586"/>
              <a:gd name="T13" fmla="*/ 1098000 h 1656000"/>
              <a:gd name="T14" fmla="*/ 661351 w 1427586"/>
              <a:gd name="T15" fmla="*/ 1098000 h 1656000"/>
              <a:gd name="T16" fmla="*/ 661351 w 1427586"/>
              <a:gd name="T17" fmla="*/ 1253210 h 1656000"/>
              <a:gd name="T18" fmla="*/ 881368 w 1427586"/>
              <a:gd name="T19" fmla="*/ 1253210 h 1656000"/>
              <a:gd name="T20" fmla="*/ 881368 w 1427586"/>
              <a:gd name="T21" fmla="*/ 1098000 h 1656000"/>
              <a:gd name="T22" fmla="*/ 943997 w 1427586"/>
              <a:gd name="T23" fmla="*/ 1098000 h 1656000"/>
              <a:gd name="T24" fmla="*/ 943997 w 1427586"/>
              <a:gd name="T25" fmla="*/ 947691 h 1656000"/>
              <a:gd name="T26" fmla="*/ 881368 w 1427586"/>
              <a:gd name="T27" fmla="*/ 947691 h 1656000"/>
              <a:gd name="T28" fmla="*/ 881368 w 1427586"/>
              <a:gd name="T29" fmla="*/ 371509 h 1656000"/>
              <a:gd name="T30" fmla="*/ 590009 w 1427586"/>
              <a:gd name="T31" fmla="*/ 371509 h 1656000"/>
              <a:gd name="T32" fmla="*/ 714375 w 1427586"/>
              <a:gd name="T33" fmla="*/ 0 h 1656000"/>
              <a:gd name="T34" fmla="*/ 1428750 w 1427586"/>
              <a:gd name="T35" fmla="*/ 357187 h 1656000"/>
              <a:gd name="T36" fmla="*/ 1428750 w 1427586"/>
              <a:gd name="T37" fmla="*/ 1300162 h 1656000"/>
              <a:gd name="T38" fmla="*/ 714375 w 1427586"/>
              <a:gd name="T39" fmla="*/ 1657350 h 1656000"/>
              <a:gd name="T40" fmla="*/ 0 w 1427586"/>
              <a:gd name="T41" fmla="*/ 1300162 h 1656000"/>
              <a:gd name="T42" fmla="*/ 0 w 1427586"/>
              <a:gd name="T43" fmla="*/ 357187 h 1656000"/>
              <a:gd name="T44" fmla="*/ 714375 w 1427586"/>
              <a:gd name="T45" fmla="*/ 0 h 16560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427586" h="1656000">
                <a:moveTo>
                  <a:pt x="660812" y="571998"/>
                </a:moveTo>
                <a:lnTo>
                  <a:pt x="660812" y="946919"/>
                </a:lnTo>
                <a:lnTo>
                  <a:pt x="563681" y="946919"/>
                </a:lnTo>
                <a:lnTo>
                  <a:pt x="660812" y="571998"/>
                </a:lnTo>
                <a:close/>
                <a:moveTo>
                  <a:pt x="589528" y="371206"/>
                </a:moveTo>
                <a:lnTo>
                  <a:pt x="399619" y="946919"/>
                </a:lnTo>
                <a:lnTo>
                  <a:pt x="399619" y="1097106"/>
                </a:lnTo>
                <a:lnTo>
                  <a:pt x="660812" y="1097106"/>
                </a:lnTo>
                <a:lnTo>
                  <a:pt x="660812" y="1252189"/>
                </a:lnTo>
                <a:lnTo>
                  <a:pt x="880650" y="1252189"/>
                </a:lnTo>
                <a:lnTo>
                  <a:pt x="880650" y="1097106"/>
                </a:lnTo>
                <a:lnTo>
                  <a:pt x="943228" y="1097106"/>
                </a:lnTo>
                <a:lnTo>
                  <a:pt x="943228" y="946919"/>
                </a:lnTo>
                <a:lnTo>
                  <a:pt x="880650" y="946919"/>
                </a:lnTo>
                <a:lnTo>
                  <a:pt x="880650" y="371206"/>
                </a:lnTo>
                <a:lnTo>
                  <a:pt x="589528" y="371206"/>
                </a:lnTo>
                <a:close/>
                <a:moveTo>
                  <a:pt x="713793" y="0"/>
                </a:moveTo>
                <a:lnTo>
                  <a:pt x="1427586" y="356896"/>
                </a:lnTo>
                <a:lnTo>
                  <a:pt x="1427586" y="1299103"/>
                </a:lnTo>
                <a:lnTo>
                  <a:pt x="713793" y="1656000"/>
                </a:lnTo>
                <a:lnTo>
                  <a:pt x="0" y="1299103"/>
                </a:lnTo>
                <a:lnTo>
                  <a:pt x="0" y="356896"/>
                </a:lnTo>
                <a:lnTo>
                  <a:pt x="713793" y="0"/>
                </a:lnTo>
                <a:close/>
              </a:path>
            </a:pathLst>
          </a:cu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8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19427181-925E-C440-907E-8AE36F432401}"/>
              </a:ext>
            </a:extLst>
          </p:cNvPr>
          <p:cNvSpPr/>
          <p:nvPr/>
        </p:nvSpPr>
        <p:spPr>
          <a:xfrm>
            <a:off x="6757396" y="1"/>
            <a:ext cx="5434604" cy="685800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06E81B4-FF1B-4E47-84F1-F8D10A82B477}"/>
              </a:ext>
            </a:extLst>
          </p:cNvPr>
          <p:cNvSpPr txBox="1"/>
          <p:nvPr/>
        </p:nvSpPr>
        <p:spPr>
          <a:xfrm>
            <a:off x="972647" y="1877769"/>
            <a:ext cx="5253076" cy="139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Target Markets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Mid-to-low-end consumer electronics markets in Southeast Asia, the Middle East and Europe, where there is strong demand for cost-effective products with clear requirements for scratch resistance and shatterproof performance.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9C35F19-B5D3-AF4D-83B4-53628D24671C}"/>
              </a:ext>
            </a:extLst>
          </p:cNvPr>
          <p:cNvSpPr txBox="1"/>
          <p:nvPr/>
        </p:nvSpPr>
        <p:spPr>
          <a:xfrm>
            <a:off x="989157" y="3528548"/>
            <a:ext cx="5253076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DB39"/>
                </a:solidFill>
                <a:latin typeface="PingFang SC" panose="020B0400000000000000" pitchFamily="34" charset="-122"/>
                <a:ea typeface="PingFang SC" panose="020B0400000000000000" pitchFamily="34" charset="-122"/>
                <a:sym typeface="+mn-ea"/>
              </a:rPr>
              <a:t>Product Selling Points</a:t>
            </a:r>
            <a:endParaRPr lang="en-US" altLang="zh-CN" b="1" dirty="0">
              <a:solidFill>
                <a:srgbClr val="FFDB39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9H hardness + 0.33mm ultra-thin design, combining high-definition transparency and sensitive touch control, focusing on cost-effective protection.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C1EBE2B-D9A4-F840-B8E1-BF3F107E3244}"/>
              </a:ext>
            </a:extLst>
          </p:cNvPr>
          <p:cNvSpPr txBox="1"/>
          <p:nvPr/>
        </p:nvSpPr>
        <p:spPr>
          <a:xfrm>
            <a:off x="971377" y="4952632"/>
            <a:ext cx="5253076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DB39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Trade Terms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FOB Shenzhen Port, small-batch trial orders (1,000–5,000 pieces) + bulk customization (supporting OEM/ODM branding).</a:t>
            </a:r>
          </a:p>
        </p:txBody>
      </p:sp>
      <p:sp>
        <p:nvSpPr>
          <p:cNvPr id="28" name="菱形 27">
            <a:extLst>
              <a:ext uri="{FF2B5EF4-FFF2-40B4-BE49-F238E27FC236}">
                <a16:creationId xmlns:a16="http://schemas.microsoft.com/office/drawing/2014/main" id="{28E07B9C-AB16-D441-8B2A-268923D3FEBE}"/>
              </a:ext>
            </a:extLst>
          </p:cNvPr>
          <p:cNvSpPr/>
          <p:nvPr/>
        </p:nvSpPr>
        <p:spPr>
          <a:xfrm>
            <a:off x="7326630" y="2053453"/>
            <a:ext cx="1773555" cy="1773555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9" name="菱形 28">
            <a:extLst>
              <a:ext uri="{FF2B5EF4-FFF2-40B4-BE49-F238E27FC236}">
                <a16:creationId xmlns:a16="http://schemas.microsoft.com/office/drawing/2014/main" id="{9DA81076-C32F-2A49-811A-37F7E860AE21}"/>
              </a:ext>
            </a:extLst>
          </p:cNvPr>
          <p:cNvSpPr/>
          <p:nvPr/>
        </p:nvSpPr>
        <p:spPr>
          <a:xfrm>
            <a:off x="8498205" y="4098788"/>
            <a:ext cx="1773555" cy="1773555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菱形 29">
            <a:extLst>
              <a:ext uri="{FF2B5EF4-FFF2-40B4-BE49-F238E27FC236}">
                <a16:creationId xmlns:a16="http://schemas.microsoft.com/office/drawing/2014/main" id="{116F9E9E-92A1-9643-AEC5-C0E3CE7DE188}"/>
              </a:ext>
            </a:extLst>
          </p:cNvPr>
          <p:cNvSpPr/>
          <p:nvPr/>
        </p:nvSpPr>
        <p:spPr>
          <a:xfrm>
            <a:off x="9476740" y="1994398"/>
            <a:ext cx="1773555" cy="1773555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Freeform 186">
            <a:extLst>
              <a:ext uri="{FF2B5EF4-FFF2-40B4-BE49-F238E27FC236}">
                <a16:creationId xmlns:a16="http://schemas.microsoft.com/office/drawing/2014/main" id="{B6E11288-52F6-7948-B41B-FCD040C5EC4D}"/>
              </a:ext>
            </a:extLst>
          </p:cNvPr>
          <p:cNvSpPr>
            <a:spLocks noEditPoints="1"/>
          </p:cNvSpPr>
          <p:nvPr/>
        </p:nvSpPr>
        <p:spPr bwMode="auto">
          <a:xfrm>
            <a:off x="9037955" y="3192643"/>
            <a:ext cx="694055" cy="765175"/>
          </a:xfrm>
          <a:custGeom>
            <a:avLst/>
            <a:gdLst>
              <a:gd name="T0" fmla="*/ 36 w 166"/>
              <a:gd name="T1" fmla="*/ 0 h 183"/>
              <a:gd name="T2" fmla="*/ 166 w 166"/>
              <a:gd name="T3" fmla="*/ 0 h 183"/>
              <a:gd name="T4" fmla="*/ 166 w 166"/>
              <a:gd name="T5" fmla="*/ 62 h 183"/>
              <a:gd name="T6" fmla="*/ 157 w 166"/>
              <a:gd name="T7" fmla="*/ 62 h 183"/>
              <a:gd name="T8" fmla="*/ 157 w 166"/>
              <a:gd name="T9" fmla="*/ 112 h 183"/>
              <a:gd name="T10" fmla="*/ 166 w 166"/>
              <a:gd name="T11" fmla="*/ 112 h 183"/>
              <a:gd name="T12" fmla="*/ 166 w 166"/>
              <a:gd name="T13" fmla="*/ 183 h 183"/>
              <a:gd name="T14" fmla="*/ 0 w 166"/>
              <a:gd name="T15" fmla="*/ 183 h 183"/>
              <a:gd name="T16" fmla="*/ 0 w 166"/>
              <a:gd name="T17" fmla="*/ 112 h 183"/>
              <a:gd name="T18" fmla="*/ 7 w 166"/>
              <a:gd name="T19" fmla="*/ 112 h 183"/>
              <a:gd name="T20" fmla="*/ 7 w 166"/>
              <a:gd name="T21" fmla="*/ 87 h 183"/>
              <a:gd name="T22" fmla="*/ 0 w 166"/>
              <a:gd name="T23" fmla="*/ 87 h 183"/>
              <a:gd name="T24" fmla="*/ 0 w 166"/>
              <a:gd name="T25" fmla="*/ 35 h 183"/>
              <a:gd name="T26" fmla="*/ 36 w 166"/>
              <a:gd name="T27" fmla="*/ 0 h 183"/>
              <a:gd name="T28" fmla="*/ 36 w 166"/>
              <a:gd name="T29" fmla="*/ 0 h 183"/>
              <a:gd name="T30" fmla="*/ 14 w 166"/>
              <a:gd name="T31" fmla="*/ 35 h 183"/>
              <a:gd name="T32" fmla="*/ 14 w 166"/>
              <a:gd name="T33" fmla="*/ 73 h 183"/>
              <a:gd name="T34" fmla="*/ 32 w 166"/>
              <a:gd name="T35" fmla="*/ 73 h 183"/>
              <a:gd name="T36" fmla="*/ 32 w 166"/>
              <a:gd name="T37" fmla="*/ 35 h 183"/>
              <a:gd name="T38" fmla="*/ 14 w 166"/>
              <a:gd name="T39" fmla="*/ 35 h 183"/>
              <a:gd name="T40" fmla="*/ 14 w 166"/>
              <a:gd name="T41" fmla="*/ 35 h 183"/>
              <a:gd name="T42" fmla="*/ 137 w 166"/>
              <a:gd name="T43" fmla="*/ 10 h 183"/>
              <a:gd name="T44" fmla="*/ 137 w 166"/>
              <a:gd name="T45" fmla="*/ 46 h 183"/>
              <a:gd name="T46" fmla="*/ 155 w 166"/>
              <a:gd name="T47" fmla="*/ 46 h 183"/>
              <a:gd name="T48" fmla="*/ 155 w 166"/>
              <a:gd name="T49" fmla="*/ 10 h 183"/>
              <a:gd name="T50" fmla="*/ 137 w 166"/>
              <a:gd name="T51" fmla="*/ 10 h 183"/>
              <a:gd name="T52" fmla="*/ 137 w 166"/>
              <a:gd name="T53" fmla="*/ 10 h 183"/>
              <a:gd name="T54" fmla="*/ 112 w 166"/>
              <a:gd name="T55" fmla="*/ 10 h 183"/>
              <a:gd name="T56" fmla="*/ 112 w 166"/>
              <a:gd name="T57" fmla="*/ 46 h 183"/>
              <a:gd name="T58" fmla="*/ 130 w 166"/>
              <a:gd name="T59" fmla="*/ 46 h 183"/>
              <a:gd name="T60" fmla="*/ 130 w 166"/>
              <a:gd name="T61" fmla="*/ 10 h 183"/>
              <a:gd name="T62" fmla="*/ 112 w 166"/>
              <a:gd name="T63" fmla="*/ 10 h 183"/>
              <a:gd name="T64" fmla="*/ 112 w 166"/>
              <a:gd name="T65" fmla="*/ 10 h 183"/>
              <a:gd name="T66" fmla="*/ 87 w 166"/>
              <a:gd name="T67" fmla="*/ 10 h 183"/>
              <a:gd name="T68" fmla="*/ 87 w 166"/>
              <a:gd name="T69" fmla="*/ 46 h 183"/>
              <a:gd name="T70" fmla="*/ 105 w 166"/>
              <a:gd name="T71" fmla="*/ 46 h 183"/>
              <a:gd name="T72" fmla="*/ 105 w 166"/>
              <a:gd name="T73" fmla="*/ 10 h 183"/>
              <a:gd name="T74" fmla="*/ 87 w 166"/>
              <a:gd name="T75" fmla="*/ 10 h 183"/>
              <a:gd name="T76" fmla="*/ 87 w 166"/>
              <a:gd name="T77" fmla="*/ 10 h 183"/>
              <a:gd name="T78" fmla="*/ 64 w 166"/>
              <a:gd name="T79" fmla="*/ 10 h 183"/>
              <a:gd name="T80" fmla="*/ 64 w 166"/>
              <a:gd name="T81" fmla="*/ 46 h 183"/>
              <a:gd name="T82" fmla="*/ 82 w 166"/>
              <a:gd name="T83" fmla="*/ 46 h 183"/>
              <a:gd name="T84" fmla="*/ 82 w 166"/>
              <a:gd name="T85" fmla="*/ 10 h 183"/>
              <a:gd name="T86" fmla="*/ 64 w 166"/>
              <a:gd name="T87" fmla="*/ 10 h 183"/>
              <a:gd name="T88" fmla="*/ 64 w 166"/>
              <a:gd name="T89" fmla="*/ 10 h 183"/>
              <a:gd name="T90" fmla="*/ 39 w 166"/>
              <a:gd name="T91" fmla="*/ 10 h 183"/>
              <a:gd name="T92" fmla="*/ 39 w 166"/>
              <a:gd name="T93" fmla="*/ 46 h 183"/>
              <a:gd name="T94" fmla="*/ 57 w 166"/>
              <a:gd name="T95" fmla="*/ 46 h 183"/>
              <a:gd name="T96" fmla="*/ 57 w 166"/>
              <a:gd name="T97" fmla="*/ 10 h 183"/>
              <a:gd name="T98" fmla="*/ 39 w 166"/>
              <a:gd name="T99" fmla="*/ 1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6" h="183">
                <a:moveTo>
                  <a:pt x="36" y="0"/>
                </a:moveTo>
                <a:lnTo>
                  <a:pt x="166" y="0"/>
                </a:lnTo>
                <a:lnTo>
                  <a:pt x="166" y="62"/>
                </a:lnTo>
                <a:lnTo>
                  <a:pt x="157" y="62"/>
                </a:lnTo>
                <a:lnTo>
                  <a:pt x="157" y="112"/>
                </a:lnTo>
                <a:lnTo>
                  <a:pt x="166" y="112"/>
                </a:lnTo>
                <a:lnTo>
                  <a:pt x="166" y="183"/>
                </a:lnTo>
                <a:lnTo>
                  <a:pt x="0" y="183"/>
                </a:lnTo>
                <a:lnTo>
                  <a:pt x="0" y="112"/>
                </a:lnTo>
                <a:lnTo>
                  <a:pt x="7" y="112"/>
                </a:lnTo>
                <a:lnTo>
                  <a:pt x="7" y="87"/>
                </a:lnTo>
                <a:lnTo>
                  <a:pt x="0" y="87"/>
                </a:lnTo>
                <a:lnTo>
                  <a:pt x="0" y="35"/>
                </a:lnTo>
                <a:lnTo>
                  <a:pt x="36" y="0"/>
                </a:lnTo>
                <a:lnTo>
                  <a:pt x="36" y="0"/>
                </a:lnTo>
                <a:close/>
                <a:moveTo>
                  <a:pt x="14" y="35"/>
                </a:moveTo>
                <a:lnTo>
                  <a:pt x="14" y="73"/>
                </a:lnTo>
                <a:lnTo>
                  <a:pt x="32" y="73"/>
                </a:lnTo>
                <a:lnTo>
                  <a:pt x="32" y="35"/>
                </a:lnTo>
                <a:lnTo>
                  <a:pt x="14" y="35"/>
                </a:lnTo>
                <a:lnTo>
                  <a:pt x="14" y="35"/>
                </a:lnTo>
                <a:close/>
                <a:moveTo>
                  <a:pt x="137" y="10"/>
                </a:moveTo>
                <a:lnTo>
                  <a:pt x="137" y="46"/>
                </a:lnTo>
                <a:lnTo>
                  <a:pt x="155" y="46"/>
                </a:lnTo>
                <a:lnTo>
                  <a:pt x="155" y="10"/>
                </a:lnTo>
                <a:lnTo>
                  <a:pt x="137" y="10"/>
                </a:lnTo>
                <a:lnTo>
                  <a:pt x="137" y="10"/>
                </a:lnTo>
                <a:close/>
                <a:moveTo>
                  <a:pt x="112" y="10"/>
                </a:moveTo>
                <a:lnTo>
                  <a:pt x="112" y="46"/>
                </a:lnTo>
                <a:lnTo>
                  <a:pt x="130" y="46"/>
                </a:lnTo>
                <a:lnTo>
                  <a:pt x="130" y="10"/>
                </a:lnTo>
                <a:lnTo>
                  <a:pt x="112" y="10"/>
                </a:lnTo>
                <a:lnTo>
                  <a:pt x="112" y="10"/>
                </a:lnTo>
                <a:close/>
                <a:moveTo>
                  <a:pt x="87" y="10"/>
                </a:moveTo>
                <a:lnTo>
                  <a:pt x="87" y="46"/>
                </a:lnTo>
                <a:lnTo>
                  <a:pt x="105" y="46"/>
                </a:lnTo>
                <a:lnTo>
                  <a:pt x="105" y="10"/>
                </a:lnTo>
                <a:lnTo>
                  <a:pt x="87" y="10"/>
                </a:lnTo>
                <a:lnTo>
                  <a:pt x="87" y="10"/>
                </a:lnTo>
                <a:close/>
                <a:moveTo>
                  <a:pt x="64" y="10"/>
                </a:moveTo>
                <a:lnTo>
                  <a:pt x="64" y="46"/>
                </a:lnTo>
                <a:lnTo>
                  <a:pt x="82" y="46"/>
                </a:lnTo>
                <a:lnTo>
                  <a:pt x="82" y="10"/>
                </a:lnTo>
                <a:lnTo>
                  <a:pt x="64" y="10"/>
                </a:lnTo>
                <a:lnTo>
                  <a:pt x="64" y="10"/>
                </a:lnTo>
                <a:close/>
                <a:moveTo>
                  <a:pt x="39" y="10"/>
                </a:moveTo>
                <a:lnTo>
                  <a:pt x="39" y="46"/>
                </a:lnTo>
                <a:lnTo>
                  <a:pt x="57" y="46"/>
                </a:lnTo>
                <a:lnTo>
                  <a:pt x="57" y="10"/>
                </a:lnTo>
                <a:lnTo>
                  <a:pt x="39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AEA5F0-6C2B-D043-BD8A-C303B0C4FA68}"/>
              </a:ext>
            </a:extLst>
          </p:cNvPr>
          <p:cNvSpPr txBox="1"/>
          <p:nvPr/>
        </p:nvSpPr>
        <p:spPr>
          <a:xfrm>
            <a:off x="7364237" y="2763675"/>
            <a:ext cx="1741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Target Markets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9D79A0A-8A8E-DE40-ADE7-131ED1607320}"/>
              </a:ext>
            </a:extLst>
          </p:cNvPr>
          <p:cNvSpPr txBox="1"/>
          <p:nvPr/>
        </p:nvSpPr>
        <p:spPr>
          <a:xfrm>
            <a:off x="8648800" y="4826498"/>
            <a:ext cx="1436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Trade Terms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A5A1BEF-4B46-9A4B-9024-319A42D23EA8}"/>
              </a:ext>
            </a:extLst>
          </p:cNvPr>
          <p:cNvSpPr txBox="1"/>
          <p:nvPr/>
        </p:nvSpPr>
        <p:spPr>
          <a:xfrm>
            <a:off x="9565072" y="2661618"/>
            <a:ext cx="1673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Product Selling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 Points</a:t>
            </a:r>
          </a:p>
        </p:txBody>
      </p:sp>
      <p:sp>
        <p:nvSpPr>
          <p:cNvPr id="35" name="任意多边形 28">
            <a:extLst>
              <a:ext uri="{FF2B5EF4-FFF2-40B4-BE49-F238E27FC236}">
                <a16:creationId xmlns:a16="http://schemas.microsoft.com/office/drawing/2014/main" id="{E712A528-9FB1-7F44-B7DA-F95D1CE399DC}"/>
              </a:ext>
            </a:extLst>
          </p:cNvPr>
          <p:cNvSpPr/>
          <p:nvPr/>
        </p:nvSpPr>
        <p:spPr>
          <a:xfrm rot="2568779">
            <a:off x="7023100" y="3478393"/>
            <a:ext cx="866140" cy="880745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6" name="任意多边形 29">
            <a:extLst>
              <a:ext uri="{FF2B5EF4-FFF2-40B4-BE49-F238E27FC236}">
                <a16:creationId xmlns:a16="http://schemas.microsoft.com/office/drawing/2014/main" id="{BD89BB05-EE02-BB4B-B894-4ED23FAD1439}"/>
              </a:ext>
            </a:extLst>
          </p:cNvPr>
          <p:cNvSpPr/>
          <p:nvPr/>
        </p:nvSpPr>
        <p:spPr>
          <a:xfrm rot="13632723">
            <a:off x="10709910" y="3512683"/>
            <a:ext cx="866140" cy="880745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任意多边形 31">
            <a:extLst>
              <a:ext uri="{FF2B5EF4-FFF2-40B4-BE49-F238E27FC236}">
                <a16:creationId xmlns:a16="http://schemas.microsoft.com/office/drawing/2014/main" id="{CAA04F9D-5160-9546-B47E-103EA128D245}"/>
              </a:ext>
            </a:extLst>
          </p:cNvPr>
          <p:cNvSpPr/>
          <p:nvPr/>
        </p:nvSpPr>
        <p:spPr>
          <a:xfrm rot="18940530">
            <a:off x="8846185" y="5410063"/>
            <a:ext cx="866140" cy="880745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任意多边形 32">
            <a:extLst>
              <a:ext uri="{FF2B5EF4-FFF2-40B4-BE49-F238E27FC236}">
                <a16:creationId xmlns:a16="http://schemas.microsoft.com/office/drawing/2014/main" id="{FAA1B0A1-ED1A-AD4A-A06D-F65B7C41F570}"/>
              </a:ext>
            </a:extLst>
          </p:cNvPr>
          <p:cNvSpPr/>
          <p:nvPr/>
        </p:nvSpPr>
        <p:spPr>
          <a:xfrm rot="8031474">
            <a:off x="8846185" y="1638163"/>
            <a:ext cx="866140" cy="880745"/>
          </a:xfrm>
          <a:custGeom>
            <a:avLst/>
            <a:gdLst>
              <a:gd name="connsiteX0" fmla="*/ 246703 w 866066"/>
              <a:gd name="connsiteY0" fmla="*/ 0 h 880728"/>
              <a:gd name="connsiteX1" fmla="*/ 487662 w 866066"/>
              <a:gd name="connsiteY1" fmla="*/ 246704 h 880728"/>
              <a:gd name="connsiteX2" fmla="*/ 365747 w 866066"/>
              <a:gd name="connsiteY2" fmla="*/ 245267 h 880728"/>
              <a:gd name="connsiteX3" fmla="*/ 361097 w 866066"/>
              <a:gd name="connsiteY3" fmla="*/ 639895 h 880728"/>
              <a:gd name="connsiteX4" fmla="*/ 866066 w 866066"/>
              <a:gd name="connsiteY4" fmla="*/ 639895 h 880728"/>
              <a:gd name="connsiteX5" fmla="*/ 866066 w 866066"/>
              <a:gd name="connsiteY5" fmla="*/ 879060 h 880728"/>
              <a:gd name="connsiteX6" fmla="*/ 358280 w 866066"/>
              <a:gd name="connsiteY6" fmla="*/ 879060 h 880728"/>
              <a:gd name="connsiteX7" fmla="*/ 358260 w 866066"/>
              <a:gd name="connsiteY7" fmla="*/ 880728 h 880728"/>
              <a:gd name="connsiteX8" fmla="*/ 216640 w 866066"/>
              <a:gd name="connsiteY8" fmla="*/ 879060 h 880728"/>
              <a:gd name="connsiteX9" fmla="*/ 116766 w 866066"/>
              <a:gd name="connsiteY9" fmla="*/ 879060 h 880728"/>
              <a:gd name="connsiteX10" fmla="*/ 116766 w 866066"/>
              <a:gd name="connsiteY10" fmla="*/ 877884 h 880728"/>
              <a:gd name="connsiteX11" fmla="*/ 114429 w 866066"/>
              <a:gd name="connsiteY11" fmla="*/ 877856 h 880728"/>
              <a:gd name="connsiteX12" fmla="*/ 116766 w 866066"/>
              <a:gd name="connsiteY12" fmla="*/ 679477 h 880728"/>
              <a:gd name="connsiteX13" fmla="*/ 116766 w 866066"/>
              <a:gd name="connsiteY13" fmla="*/ 639895 h 880728"/>
              <a:gd name="connsiteX14" fmla="*/ 117232 w 866066"/>
              <a:gd name="connsiteY14" fmla="*/ 639895 h 880728"/>
              <a:gd name="connsiteX15" fmla="*/ 121915 w 866066"/>
              <a:gd name="connsiteY15" fmla="*/ 242395 h 880728"/>
              <a:gd name="connsiteX16" fmla="*/ 0 w 866066"/>
              <a:gd name="connsiteY16" fmla="*/ 240959 h 88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66066" h="880728">
                <a:moveTo>
                  <a:pt x="246703" y="0"/>
                </a:moveTo>
                <a:lnTo>
                  <a:pt x="487662" y="246704"/>
                </a:lnTo>
                <a:lnTo>
                  <a:pt x="365747" y="245267"/>
                </a:lnTo>
                <a:lnTo>
                  <a:pt x="361097" y="639895"/>
                </a:lnTo>
                <a:lnTo>
                  <a:pt x="866066" y="639895"/>
                </a:lnTo>
                <a:lnTo>
                  <a:pt x="866066" y="879060"/>
                </a:lnTo>
                <a:lnTo>
                  <a:pt x="358280" y="879060"/>
                </a:lnTo>
                <a:lnTo>
                  <a:pt x="358260" y="880728"/>
                </a:lnTo>
                <a:lnTo>
                  <a:pt x="216640" y="879060"/>
                </a:lnTo>
                <a:lnTo>
                  <a:pt x="116766" y="879060"/>
                </a:lnTo>
                <a:lnTo>
                  <a:pt x="116766" y="877884"/>
                </a:lnTo>
                <a:lnTo>
                  <a:pt x="114429" y="877856"/>
                </a:lnTo>
                <a:lnTo>
                  <a:pt x="116766" y="679477"/>
                </a:lnTo>
                <a:lnTo>
                  <a:pt x="116766" y="639895"/>
                </a:lnTo>
                <a:lnTo>
                  <a:pt x="117232" y="639895"/>
                </a:lnTo>
                <a:lnTo>
                  <a:pt x="121915" y="242395"/>
                </a:lnTo>
                <a:lnTo>
                  <a:pt x="0" y="2409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菱形 38">
            <a:extLst>
              <a:ext uri="{FF2B5EF4-FFF2-40B4-BE49-F238E27FC236}">
                <a16:creationId xmlns:a16="http://schemas.microsoft.com/office/drawing/2014/main" id="{D301311A-130D-5444-8CD3-9C1033DBCFEE}"/>
              </a:ext>
            </a:extLst>
          </p:cNvPr>
          <p:cNvSpPr/>
          <p:nvPr/>
        </p:nvSpPr>
        <p:spPr>
          <a:xfrm>
            <a:off x="594136" y="1952107"/>
            <a:ext cx="252083" cy="252083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菱形 39">
            <a:extLst>
              <a:ext uri="{FF2B5EF4-FFF2-40B4-BE49-F238E27FC236}">
                <a16:creationId xmlns:a16="http://schemas.microsoft.com/office/drawing/2014/main" id="{09BC352C-C80F-C747-9FF0-CA05AAC5B044}"/>
              </a:ext>
            </a:extLst>
          </p:cNvPr>
          <p:cNvSpPr/>
          <p:nvPr/>
        </p:nvSpPr>
        <p:spPr>
          <a:xfrm>
            <a:off x="594136" y="3600373"/>
            <a:ext cx="252083" cy="252083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1" name="菱形 40">
            <a:extLst>
              <a:ext uri="{FF2B5EF4-FFF2-40B4-BE49-F238E27FC236}">
                <a16:creationId xmlns:a16="http://schemas.microsoft.com/office/drawing/2014/main" id="{FA19DC6F-7DF2-F242-80F6-47FD9A2D6B00}"/>
              </a:ext>
            </a:extLst>
          </p:cNvPr>
          <p:cNvSpPr/>
          <p:nvPr/>
        </p:nvSpPr>
        <p:spPr>
          <a:xfrm>
            <a:off x="594136" y="5030168"/>
            <a:ext cx="252083" cy="252083"/>
          </a:xfrm>
          <a:prstGeom prst="diamond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45D470E-A0CC-0D4E-978A-BD3042418D84}"/>
              </a:ext>
            </a:extLst>
          </p:cNvPr>
          <p:cNvSpPr txBox="1"/>
          <p:nvPr/>
        </p:nvSpPr>
        <p:spPr>
          <a:xfrm>
            <a:off x="3131887" y="235864"/>
            <a:ext cx="5857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  <a:sym typeface="+mn-ea"/>
              </a:rPr>
              <a:t>Export Plan for SHANMO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062F0F6-AC51-BE40-AB00-B741A0EBF6AD}"/>
              </a:ext>
            </a:extLst>
          </p:cNvPr>
          <p:cNvSpPr txBox="1"/>
          <p:nvPr/>
        </p:nvSpPr>
        <p:spPr>
          <a:xfrm>
            <a:off x="4790194" y="904323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</a:rPr>
              <a:t>Core Export Positioning</a:t>
            </a:r>
          </a:p>
        </p:txBody>
      </p:sp>
    </p:spTree>
    <p:extLst>
      <p:ext uri="{BB962C8B-B14F-4D97-AF65-F5344CB8AC3E}">
        <p14:creationId xmlns:p14="http://schemas.microsoft.com/office/powerpoint/2010/main" val="2939842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490CF060-76ED-764F-9FD4-FAF691C02D6D}"/>
              </a:ext>
            </a:extLst>
          </p:cNvPr>
          <p:cNvGrpSpPr/>
          <p:nvPr/>
        </p:nvGrpSpPr>
        <p:grpSpPr>
          <a:xfrm>
            <a:off x="217004" y="3067050"/>
            <a:ext cx="2838450" cy="2953197"/>
            <a:chOff x="800100" y="2419350"/>
            <a:chExt cx="2514600" cy="333440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B30E1E08-5BEB-AA46-A0AB-93584B961E5E}"/>
                </a:ext>
              </a:extLst>
            </p:cNvPr>
            <p:cNvSpPr/>
            <p:nvPr/>
          </p:nvSpPr>
          <p:spPr>
            <a:xfrm>
              <a:off x="800100" y="2419350"/>
              <a:ext cx="2514600" cy="3219450"/>
            </a:xfrm>
            <a:prstGeom prst="rect">
              <a:avLst/>
            </a:prstGeom>
            <a:solidFill>
              <a:srgbClr val="FFDB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AF9C8171-6972-294A-9805-D2E69E3432C6}"/>
                </a:ext>
              </a:extLst>
            </p:cNvPr>
            <p:cNvSpPr/>
            <p:nvPr/>
          </p:nvSpPr>
          <p:spPr>
            <a:xfrm>
              <a:off x="800100" y="5702132"/>
              <a:ext cx="2514600" cy="5162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F673C32-6C39-F04F-8184-00912BE6DA7C}"/>
              </a:ext>
            </a:extLst>
          </p:cNvPr>
          <p:cNvGrpSpPr/>
          <p:nvPr/>
        </p:nvGrpSpPr>
        <p:grpSpPr>
          <a:xfrm>
            <a:off x="3185458" y="3067050"/>
            <a:ext cx="2838450" cy="2953198"/>
            <a:chOff x="800100" y="2419350"/>
            <a:chExt cx="2514600" cy="3334404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1FF7C71-990A-BF46-BF4B-1BC1BE543D57}"/>
                </a:ext>
              </a:extLst>
            </p:cNvPr>
            <p:cNvSpPr/>
            <p:nvPr/>
          </p:nvSpPr>
          <p:spPr>
            <a:xfrm>
              <a:off x="800100" y="2419350"/>
              <a:ext cx="2514600" cy="32194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468B894-A94A-1443-A462-C4D53883ED29}"/>
                </a:ext>
              </a:extLst>
            </p:cNvPr>
            <p:cNvSpPr/>
            <p:nvPr/>
          </p:nvSpPr>
          <p:spPr>
            <a:xfrm>
              <a:off x="800100" y="5702131"/>
              <a:ext cx="2514600" cy="51623"/>
            </a:xfrm>
            <a:prstGeom prst="rect">
              <a:avLst/>
            </a:prstGeom>
            <a:solidFill>
              <a:srgbClr val="FFDB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D062119C-C2D0-A746-B806-DB29A0E3FABB}"/>
              </a:ext>
            </a:extLst>
          </p:cNvPr>
          <p:cNvGrpSpPr/>
          <p:nvPr/>
        </p:nvGrpSpPr>
        <p:grpSpPr>
          <a:xfrm>
            <a:off x="6146800" y="3067050"/>
            <a:ext cx="2838450" cy="2953198"/>
            <a:chOff x="800100" y="2419350"/>
            <a:chExt cx="2514600" cy="3334404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1A77B15E-D6A6-884E-B85B-69E11051F5AC}"/>
                </a:ext>
              </a:extLst>
            </p:cNvPr>
            <p:cNvSpPr/>
            <p:nvPr/>
          </p:nvSpPr>
          <p:spPr>
            <a:xfrm>
              <a:off x="800100" y="2419350"/>
              <a:ext cx="2514600" cy="3219450"/>
            </a:xfrm>
            <a:prstGeom prst="rect">
              <a:avLst/>
            </a:prstGeom>
            <a:solidFill>
              <a:srgbClr val="FFDB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5E893176-0256-0844-BF94-C542DBF43F25}"/>
                </a:ext>
              </a:extLst>
            </p:cNvPr>
            <p:cNvSpPr/>
            <p:nvPr/>
          </p:nvSpPr>
          <p:spPr>
            <a:xfrm>
              <a:off x="800100" y="5702133"/>
              <a:ext cx="2514600" cy="51621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F106A3E1-24C8-114D-8CAE-94BF6FBFF14D}"/>
              </a:ext>
            </a:extLst>
          </p:cNvPr>
          <p:cNvGrpSpPr/>
          <p:nvPr/>
        </p:nvGrpSpPr>
        <p:grpSpPr>
          <a:xfrm>
            <a:off x="9111698" y="3067050"/>
            <a:ext cx="2838450" cy="2953199"/>
            <a:chOff x="800100" y="2419350"/>
            <a:chExt cx="2514600" cy="3334405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F80FD96D-CFF6-7F46-9B76-08B0AD3AC495}"/>
                </a:ext>
              </a:extLst>
            </p:cNvPr>
            <p:cNvSpPr/>
            <p:nvPr/>
          </p:nvSpPr>
          <p:spPr>
            <a:xfrm>
              <a:off x="800100" y="2419350"/>
              <a:ext cx="2514600" cy="321945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8D2B2BE3-6C9F-134F-8979-39C05591FAAE}"/>
                </a:ext>
              </a:extLst>
            </p:cNvPr>
            <p:cNvSpPr/>
            <p:nvPr/>
          </p:nvSpPr>
          <p:spPr>
            <a:xfrm>
              <a:off x="800100" y="5702131"/>
              <a:ext cx="2514600" cy="51624"/>
            </a:xfrm>
            <a:prstGeom prst="rect">
              <a:avLst/>
            </a:prstGeom>
            <a:solidFill>
              <a:srgbClr val="FFDB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EA1C23E4-3C23-C444-9B3F-57115B26F152}"/>
              </a:ext>
            </a:extLst>
          </p:cNvPr>
          <p:cNvSpPr txBox="1"/>
          <p:nvPr/>
        </p:nvSpPr>
        <p:spPr>
          <a:xfrm>
            <a:off x="3293791" y="280026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DB39"/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Export Plan for SHANMO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51D4B51-3DC0-B242-9315-6316C45B64E8}"/>
              </a:ext>
            </a:extLst>
          </p:cNvPr>
          <p:cNvSpPr txBox="1"/>
          <p:nvPr/>
        </p:nvSpPr>
        <p:spPr>
          <a:xfrm>
            <a:off x="364086" y="3650993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62A64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Qualification Preparation 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3D4B1AB-BE4D-2348-8F8C-68AB6A511E19}"/>
              </a:ext>
            </a:extLst>
          </p:cNvPr>
          <p:cNvSpPr txBox="1"/>
          <p:nvPr/>
        </p:nvSpPr>
        <p:spPr>
          <a:xfrm>
            <a:off x="3288457" y="3650993"/>
            <a:ext cx="263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62A64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Supply Chain Optimization 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42A8727-F699-D848-A11E-A5C61EC97A9B}"/>
              </a:ext>
            </a:extLst>
          </p:cNvPr>
          <p:cNvSpPr txBox="1"/>
          <p:nvPr/>
        </p:nvSpPr>
        <p:spPr>
          <a:xfrm>
            <a:off x="6454983" y="3650993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62A64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Logistics and Payment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B226042E-2F06-F04E-ABF9-C5A5D4C6346E}"/>
              </a:ext>
            </a:extLst>
          </p:cNvPr>
          <p:cNvSpPr txBox="1"/>
          <p:nvPr/>
        </p:nvSpPr>
        <p:spPr>
          <a:xfrm>
            <a:off x="9456750" y="3650993"/>
            <a:ext cx="2148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162A64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After-Sales Guarantee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F5DAD8E-B45B-D74D-9383-F24361333AB5}"/>
              </a:ext>
            </a:extLst>
          </p:cNvPr>
          <p:cNvSpPr txBox="1"/>
          <p:nvPr/>
        </p:nvSpPr>
        <p:spPr>
          <a:xfrm>
            <a:off x="382778" y="4047942"/>
            <a:ext cx="2530475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162A6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Completed CE and RoHS certifications (as marked), prepare customs declaration and inspection documents, and provide English product instructions and safety warnings.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1DF4905-2467-614C-BAB3-1C716F32CFAC}"/>
              </a:ext>
            </a:extLst>
          </p:cNvPr>
          <p:cNvSpPr txBox="1"/>
          <p:nvPr/>
        </p:nvSpPr>
        <p:spPr>
          <a:xfrm>
            <a:off x="3389649" y="4047942"/>
            <a:ext cx="2453640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162A6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Negotiate lightweight packaging with factories to reduce logistics costs, and maintain sufficient inventory of universal models compatible with mainstream devices.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D5EF573-7804-174F-9951-758A48D94BF1}"/>
              </a:ext>
            </a:extLst>
          </p:cNvPr>
          <p:cNvSpPr txBox="1"/>
          <p:nvPr/>
        </p:nvSpPr>
        <p:spPr>
          <a:xfrm>
            <a:off x="6310351" y="4047942"/>
            <a:ext cx="2534920" cy="13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162A6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Adopt a combination of sea and air transportation; support T/T (Telegraphic Transfer) and L/C (Letter of Credit) to ensure financial security.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2C9741F-E034-2A4A-848E-C070047EF7D7}"/>
              </a:ext>
            </a:extLst>
          </p:cNvPr>
          <p:cNvSpPr txBox="1"/>
          <p:nvPr/>
        </p:nvSpPr>
        <p:spPr>
          <a:xfrm>
            <a:off x="9325414" y="4047942"/>
            <a:ext cx="2434590" cy="1339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rgbClr val="162A64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Provide 1% spare parts for loss compensation, and establish overseas warehouses (cooperate with third parties in the initial stage) to shorten delivery cycles.</a:t>
            </a:r>
            <a:endParaRPr lang="zh-CN" altLang="en-US" sz="1100" dirty="0">
              <a:solidFill>
                <a:srgbClr val="162A64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5AA8FA69-D79E-224F-BAA3-7CC3EEE8A5F7}"/>
              </a:ext>
            </a:extLst>
          </p:cNvPr>
          <p:cNvSpPr txBox="1"/>
          <p:nvPr/>
        </p:nvSpPr>
        <p:spPr>
          <a:xfrm>
            <a:off x="4749318" y="904323"/>
            <a:ext cx="269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  <a:ea typeface="微软雅黑" panose="020B0503020204020204" pitchFamily="34" charset="-122"/>
              </a:rPr>
              <a:t>Export Process Planning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344896-2E34-E14C-A03B-F54810C6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8" y="1835854"/>
            <a:ext cx="2094632" cy="1756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530BD6-CA60-A849-9D16-C2869BBDC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404" y="2048447"/>
            <a:ext cx="1631016" cy="16310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C451EA-776D-B244-8B6E-7A94F68D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86" y="1927455"/>
            <a:ext cx="1804773" cy="18047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BB3BA4-F70E-E442-B0BC-9F81798CA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635" y="1837243"/>
            <a:ext cx="2064195" cy="2064195"/>
          </a:xfrm>
          <a:prstGeom prst="rect">
            <a:avLst/>
          </a:prstGeom>
        </p:spPr>
      </p:pic>
      <p:cxnSp>
        <p:nvCxnSpPr>
          <p:cNvPr id="77" name="直接连接符 14">
            <a:extLst>
              <a:ext uri="{FF2B5EF4-FFF2-40B4-BE49-F238E27FC236}">
                <a16:creationId xmlns:a16="http://schemas.microsoft.com/office/drawing/2014/main" id="{05521EE0-4BEE-0C4B-9C0C-14DFFD5A81AC}"/>
              </a:ext>
            </a:extLst>
          </p:cNvPr>
          <p:cNvCxnSpPr>
            <a:cxnSpLocks/>
          </p:cNvCxnSpPr>
          <p:nvPr/>
        </p:nvCxnSpPr>
        <p:spPr>
          <a:xfrm flipH="1">
            <a:off x="916229" y="4010039"/>
            <a:ext cx="1440000" cy="0"/>
          </a:xfrm>
          <a:prstGeom prst="line">
            <a:avLst/>
          </a:prstGeom>
          <a:ln w="25400">
            <a:solidFill>
              <a:srgbClr val="172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14">
            <a:extLst>
              <a:ext uri="{FF2B5EF4-FFF2-40B4-BE49-F238E27FC236}">
                <a16:creationId xmlns:a16="http://schemas.microsoft.com/office/drawing/2014/main" id="{06B1E0CD-15AF-6F4C-BCC5-0C8E5BD54449}"/>
              </a:ext>
            </a:extLst>
          </p:cNvPr>
          <p:cNvCxnSpPr>
            <a:cxnSpLocks/>
          </p:cNvCxnSpPr>
          <p:nvPr/>
        </p:nvCxnSpPr>
        <p:spPr>
          <a:xfrm flipH="1">
            <a:off x="3881127" y="4010039"/>
            <a:ext cx="1440000" cy="0"/>
          </a:xfrm>
          <a:prstGeom prst="line">
            <a:avLst/>
          </a:prstGeom>
          <a:ln w="25400">
            <a:solidFill>
              <a:srgbClr val="172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14">
            <a:extLst>
              <a:ext uri="{FF2B5EF4-FFF2-40B4-BE49-F238E27FC236}">
                <a16:creationId xmlns:a16="http://schemas.microsoft.com/office/drawing/2014/main" id="{3545D9AB-CE1C-DD49-92A1-33E557F20516}"/>
              </a:ext>
            </a:extLst>
          </p:cNvPr>
          <p:cNvCxnSpPr>
            <a:cxnSpLocks/>
          </p:cNvCxnSpPr>
          <p:nvPr/>
        </p:nvCxnSpPr>
        <p:spPr>
          <a:xfrm flipH="1">
            <a:off x="6846025" y="4010039"/>
            <a:ext cx="1440000" cy="0"/>
          </a:xfrm>
          <a:prstGeom prst="line">
            <a:avLst/>
          </a:prstGeom>
          <a:ln w="25400">
            <a:solidFill>
              <a:srgbClr val="172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14">
            <a:extLst>
              <a:ext uri="{FF2B5EF4-FFF2-40B4-BE49-F238E27FC236}">
                <a16:creationId xmlns:a16="http://schemas.microsoft.com/office/drawing/2014/main" id="{DA15B520-399F-724E-A2AA-4B24CC5A4A53}"/>
              </a:ext>
            </a:extLst>
          </p:cNvPr>
          <p:cNvCxnSpPr>
            <a:cxnSpLocks/>
          </p:cNvCxnSpPr>
          <p:nvPr/>
        </p:nvCxnSpPr>
        <p:spPr>
          <a:xfrm flipH="1">
            <a:off x="9810923" y="4010039"/>
            <a:ext cx="1440000" cy="0"/>
          </a:xfrm>
          <a:prstGeom prst="line">
            <a:avLst/>
          </a:prstGeom>
          <a:ln w="25400">
            <a:solidFill>
              <a:srgbClr val="172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166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41D3EF6-8E4E-9341-9ACF-30D2CA25B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5" name="AutoShape 3">
            <a:extLst>
              <a:ext uri="{FF2B5EF4-FFF2-40B4-BE49-F238E27FC236}">
                <a16:creationId xmlns:a16="http://schemas.microsoft.com/office/drawing/2014/main" id="{F24CDAA0-45B6-DB4A-930F-FD818B4D7D5B}"/>
              </a:ext>
            </a:extLst>
          </p:cNvPr>
          <p:cNvSpPr/>
          <p:nvPr/>
        </p:nvSpPr>
        <p:spPr>
          <a:xfrm>
            <a:off x="0" y="-3"/>
            <a:ext cx="12211309" cy="68580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F172A">
                  <a:alpha val="100000"/>
                </a:srgbClr>
              </a:gs>
              <a:gs pos="99000">
                <a:srgbClr val="172E71">
                  <a:alpha val="0"/>
                </a:srgbClr>
              </a:gs>
            </a:gsLst>
            <a:lin ang="2700000" scaled="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文本框 66">
            <a:extLst>
              <a:ext uri="{FF2B5EF4-FFF2-40B4-BE49-F238E27FC236}">
                <a16:creationId xmlns:a16="http://schemas.microsoft.com/office/drawing/2014/main" id="{665F9616-2F6B-204C-87C8-D269A47FE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519" y="221116"/>
            <a:ext cx="4906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FFDB39"/>
                </a:solidFill>
                <a:latin typeface="Britannic Bold" panose="020B0903060703020204" pitchFamily="34" charset="0"/>
              </a:rPr>
              <a:t>Team</a:t>
            </a:r>
            <a:r>
              <a:rPr lang="zh-CN" altLang="en-US" sz="3600" b="1" dirty="0">
                <a:solidFill>
                  <a:srgbClr val="FFDB39"/>
                </a:solidFill>
                <a:latin typeface="Britannic Bold" panose="020B0903060703020204" pitchFamily="34" charset="0"/>
              </a:rPr>
              <a:t> </a:t>
            </a:r>
            <a:r>
              <a:rPr lang="en-US" altLang="zh-CN" sz="3600" b="1" dirty="0">
                <a:solidFill>
                  <a:srgbClr val="FFDB39"/>
                </a:solidFill>
                <a:latin typeface="Britannic Bold" panose="020B0903060703020204" pitchFamily="34" charset="0"/>
              </a:rPr>
              <a:t>Members</a:t>
            </a:r>
            <a:endParaRPr lang="zh-CN" altLang="en-US" sz="3600" b="1" dirty="0">
              <a:solidFill>
                <a:srgbClr val="FFDB39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81" name="直线连接符 80">
            <a:extLst>
              <a:ext uri="{FF2B5EF4-FFF2-40B4-BE49-F238E27FC236}">
                <a16:creationId xmlns:a16="http://schemas.microsoft.com/office/drawing/2014/main" id="{BE66D562-931E-AD4C-BA5B-A4663F9D5C24}"/>
              </a:ext>
            </a:extLst>
          </p:cNvPr>
          <p:cNvCxnSpPr>
            <a:cxnSpLocks/>
          </p:cNvCxnSpPr>
          <p:nvPr/>
        </p:nvCxnSpPr>
        <p:spPr>
          <a:xfrm>
            <a:off x="3203803" y="544281"/>
            <a:ext cx="1080000" cy="0"/>
          </a:xfrm>
          <a:prstGeom prst="line">
            <a:avLst/>
          </a:prstGeom>
          <a:ln w="19050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线连接符 81">
            <a:extLst>
              <a:ext uri="{FF2B5EF4-FFF2-40B4-BE49-F238E27FC236}">
                <a16:creationId xmlns:a16="http://schemas.microsoft.com/office/drawing/2014/main" id="{193B0F1A-9DC2-5B41-951F-95120974241C}"/>
              </a:ext>
            </a:extLst>
          </p:cNvPr>
          <p:cNvCxnSpPr>
            <a:cxnSpLocks/>
          </p:cNvCxnSpPr>
          <p:nvPr/>
        </p:nvCxnSpPr>
        <p:spPr>
          <a:xfrm>
            <a:off x="7819153" y="544281"/>
            <a:ext cx="1080000" cy="0"/>
          </a:xfrm>
          <a:prstGeom prst="line">
            <a:avLst/>
          </a:prstGeom>
          <a:ln w="19050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B4A755-E48E-B648-92B2-ADF2CC79EBF0}"/>
              </a:ext>
            </a:extLst>
          </p:cNvPr>
          <p:cNvGrpSpPr>
            <a:grpSpLocks noChangeAspect="1"/>
          </p:cNvGrpSpPr>
          <p:nvPr/>
        </p:nvGrpSpPr>
        <p:grpSpPr>
          <a:xfrm>
            <a:off x="1284626" y="1190612"/>
            <a:ext cx="9622749" cy="5309276"/>
            <a:chOff x="1088192" y="973850"/>
            <a:chExt cx="10015617" cy="5526038"/>
          </a:xfrm>
        </p:grpSpPr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862055F1-ABCE-BF45-A79A-1022367CE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9" b="14435"/>
            <a:stretch/>
          </p:blipFill>
          <p:spPr>
            <a:xfrm>
              <a:off x="5196773" y="3835179"/>
              <a:ext cx="1795914" cy="1795914"/>
            </a:xfrm>
            <a:prstGeom prst="ellipse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7B3EFA48-D8E1-4540-B1D8-AAEE80D42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" t="5979" r="-852" b="16863"/>
            <a:stretch/>
          </p:blipFill>
          <p:spPr>
            <a:xfrm>
              <a:off x="1588030" y="3861579"/>
              <a:ext cx="1795914" cy="1795914"/>
            </a:xfrm>
            <a:prstGeom prst="ellipse">
              <a:avLst/>
            </a:prstGeom>
          </p:spPr>
        </p:pic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59D3E6DA-740F-C745-B1C7-17BA66FC2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5" b="15622"/>
            <a:stretch/>
          </p:blipFill>
          <p:spPr>
            <a:xfrm>
              <a:off x="5227596" y="1002375"/>
              <a:ext cx="1737861" cy="1795914"/>
            </a:xfrm>
            <a:prstGeom prst="ellipse">
              <a:avLst/>
            </a:prstGeom>
          </p:spPr>
        </p:pic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3E6B274C-B73B-0C49-A13B-D07DC782A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6" b="15621"/>
            <a:stretch/>
          </p:blipFill>
          <p:spPr>
            <a:xfrm>
              <a:off x="1588030" y="1006826"/>
              <a:ext cx="1795914" cy="1795914"/>
            </a:xfrm>
            <a:prstGeom prst="ellipse">
              <a:avLst/>
            </a:prstGeom>
          </p:spPr>
        </p:pic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E5560A40-4619-0848-8792-766F1B9B29FC}"/>
                </a:ext>
              </a:extLst>
            </p:cNvPr>
            <p:cNvSpPr/>
            <p:nvPr/>
          </p:nvSpPr>
          <p:spPr>
            <a:xfrm>
              <a:off x="1358429" y="5830340"/>
              <a:ext cx="23663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Member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LIU YUHAN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Marketing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E254AFB-E635-A945-9A97-F175FF5C205E}"/>
                </a:ext>
              </a:extLst>
            </p:cNvPr>
            <p:cNvSpPr/>
            <p:nvPr/>
          </p:nvSpPr>
          <p:spPr>
            <a:xfrm>
              <a:off x="4967973" y="5830340"/>
              <a:ext cx="23647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Member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LI YUTONG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Marketing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C63D9C67-0634-6347-8B89-6A7300C38D9F}"/>
                </a:ext>
              </a:extLst>
            </p:cNvPr>
            <p:cNvSpPr/>
            <p:nvPr/>
          </p:nvSpPr>
          <p:spPr>
            <a:xfrm>
              <a:off x="8221158" y="5830340"/>
              <a:ext cx="28584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Member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WANG LUYING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Business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 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Administration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1B465DD-98A3-FD47-9FC9-F56D3519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192" y="2893842"/>
              <a:ext cx="2906827" cy="7543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E949B9-906B-D34B-895E-78DF8EE41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4" t="8765" r="3679" b="31765"/>
            <a:stretch/>
          </p:blipFill>
          <p:spPr>
            <a:xfrm>
              <a:off x="8712713" y="973850"/>
              <a:ext cx="1765982" cy="1863046"/>
            </a:xfrm>
            <a:prstGeom prst="ellipse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DC7870D-AF5D-1A4E-BA58-A56978557C76}"/>
                </a:ext>
              </a:extLst>
            </p:cNvPr>
            <p:cNvSpPr/>
            <p:nvPr/>
          </p:nvSpPr>
          <p:spPr>
            <a:xfrm>
              <a:off x="1360032" y="2978616"/>
              <a:ext cx="23631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Leader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JIA FUNING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Computer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 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Science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6CA1DCBA-FD33-6A4D-A94B-2A172A356772}"/>
                </a:ext>
              </a:extLst>
            </p:cNvPr>
            <p:cNvSpPr/>
            <p:nvPr/>
          </p:nvSpPr>
          <p:spPr>
            <a:xfrm>
              <a:off x="4855763" y="2978616"/>
              <a:ext cx="25891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Member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WANG JIAXIN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English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2DA7E355-FB08-6240-9DC1-EA560BEA4193}"/>
                </a:ext>
              </a:extLst>
            </p:cNvPr>
            <p:cNvSpPr/>
            <p:nvPr/>
          </p:nvSpPr>
          <p:spPr>
            <a:xfrm>
              <a:off x="8346994" y="2978616"/>
              <a:ext cx="26068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Member</a:t>
              </a:r>
              <a:r>
                <a:rPr lang="zh-CN" altLang="en-US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｜</a:t>
              </a:r>
              <a:r>
                <a:rPr lang="en-US" altLang="zh-CN" kern="0" dirty="0">
                  <a:solidFill>
                    <a:schemeClr val="bg1"/>
                  </a:solidFill>
                  <a:latin typeface="Britannic Bold" panose="020B0903060703020204" pitchFamily="34" charset="0"/>
                </a:rPr>
                <a:t> SHA SHUAIQI</a:t>
              </a:r>
            </a:p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Major</a:t>
              </a:r>
              <a:r>
                <a:rPr lang="zh-CN" altLang="en-US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：</a:t>
              </a:r>
              <a:r>
                <a:rPr lang="en-US" altLang="zh-CN" sz="1400" kern="0" dirty="0">
                  <a:solidFill>
                    <a:schemeClr val="bg1"/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Finance</a:t>
              </a:r>
              <a:endParaRPr lang="zh-CN" altLang="en-US" sz="1400" kern="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pic>
          <p:nvPicPr>
            <p:cNvPr id="346" name="图片 345">
              <a:extLst>
                <a:ext uri="{FF2B5EF4-FFF2-40B4-BE49-F238E27FC236}">
                  <a16:creationId xmlns:a16="http://schemas.microsoft.com/office/drawing/2014/main" id="{E9D2722A-B212-5046-9EF0-CB8E9916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6935" y="2893842"/>
              <a:ext cx="2906827" cy="754322"/>
            </a:xfrm>
            <a:prstGeom prst="rect">
              <a:avLst/>
            </a:prstGeom>
          </p:spPr>
        </p:pic>
        <p:pic>
          <p:nvPicPr>
            <p:cNvPr id="347" name="图片 346">
              <a:extLst>
                <a:ext uri="{FF2B5EF4-FFF2-40B4-BE49-F238E27FC236}">
                  <a16:creationId xmlns:a16="http://schemas.microsoft.com/office/drawing/2014/main" id="{F41316F0-5D7E-E34E-95E6-79AE3727D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2290" y="2893842"/>
              <a:ext cx="2906827" cy="754322"/>
            </a:xfrm>
            <a:prstGeom prst="rect">
              <a:avLst/>
            </a:prstGeom>
          </p:spPr>
        </p:pic>
        <p:pic>
          <p:nvPicPr>
            <p:cNvPr id="348" name="图片 347">
              <a:extLst>
                <a:ext uri="{FF2B5EF4-FFF2-40B4-BE49-F238E27FC236}">
                  <a16:creationId xmlns:a16="http://schemas.microsoft.com/office/drawing/2014/main" id="{CF78769D-AAA2-C948-80C9-1621FDE21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8192" y="5745566"/>
              <a:ext cx="2906827" cy="754322"/>
            </a:xfrm>
            <a:prstGeom prst="rect">
              <a:avLst/>
            </a:prstGeom>
          </p:spPr>
        </p:pic>
        <p:pic>
          <p:nvPicPr>
            <p:cNvPr id="349" name="图片 348">
              <a:extLst>
                <a:ext uri="{FF2B5EF4-FFF2-40B4-BE49-F238E27FC236}">
                  <a16:creationId xmlns:a16="http://schemas.microsoft.com/office/drawing/2014/main" id="{AA0D15A8-DC15-474A-BFA6-E488E607D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6935" y="5745566"/>
              <a:ext cx="2906827" cy="754322"/>
            </a:xfrm>
            <a:prstGeom prst="rect">
              <a:avLst/>
            </a:prstGeom>
          </p:spPr>
        </p:pic>
        <p:pic>
          <p:nvPicPr>
            <p:cNvPr id="350" name="图片 349">
              <a:extLst>
                <a:ext uri="{FF2B5EF4-FFF2-40B4-BE49-F238E27FC236}">
                  <a16:creationId xmlns:a16="http://schemas.microsoft.com/office/drawing/2014/main" id="{04F3E5C7-7B2D-E548-B256-123657296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6982" y="5745566"/>
              <a:ext cx="2906827" cy="75432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E886A17-0EE2-F344-AA68-8FEFE7F7C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7" b="23423"/>
            <a:stretch/>
          </p:blipFill>
          <p:spPr>
            <a:xfrm>
              <a:off x="8729904" y="3848404"/>
              <a:ext cx="1748791" cy="1795914"/>
            </a:xfrm>
            <a:prstGeom prst="ellipse">
              <a:avLst/>
            </a:prstGeom>
          </p:spPr>
        </p:pic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DE1B1B24-1502-D44D-8A7A-7DFDC277A58A}"/>
              </a:ext>
            </a:extLst>
          </p:cNvPr>
          <p:cNvSpPr txBox="1"/>
          <p:nvPr/>
        </p:nvSpPr>
        <p:spPr>
          <a:xfrm>
            <a:off x="3042314" y="792840"/>
            <a:ext cx="6107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Diverse Expertise, United Vision</a:t>
            </a:r>
          </a:p>
        </p:txBody>
      </p:sp>
    </p:spTree>
    <p:extLst>
      <p:ext uri="{BB962C8B-B14F-4D97-AF65-F5344CB8AC3E}">
        <p14:creationId xmlns:p14="http://schemas.microsoft.com/office/powerpoint/2010/main" val="424662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>
            <a:extLst>
              <a:ext uri="{FF2B5EF4-FFF2-40B4-BE49-F238E27FC236}">
                <a16:creationId xmlns:a16="http://schemas.microsoft.com/office/drawing/2014/main" id="{D10681FE-F3FC-3348-A520-A55BE18F125B}"/>
              </a:ext>
            </a:extLst>
          </p:cNvPr>
          <p:cNvSpPr/>
          <p:nvPr/>
        </p:nvSpPr>
        <p:spPr>
          <a:xfrm>
            <a:off x="0" y="-3"/>
            <a:ext cx="12211309" cy="68580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F172A">
                  <a:alpha val="100000"/>
                </a:srgbClr>
              </a:gs>
              <a:gs pos="100000">
                <a:srgbClr val="172E71">
                  <a:alpha val="0"/>
                </a:srgbClr>
              </a:gs>
            </a:gsLst>
            <a:lin ang="2700000" scaled="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DC0989-506B-BC4A-90F7-381BA8960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2" t="11478" r="3765" b="3880"/>
          <a:stretch/>
        </p:blipFill>
        <p:spPr>
          <a:xfrm rot="16200000">
            <a:off x="4388338" y="1390090"/>
            <a:ext cx="4827938" cy="258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0FB10C-B175-0A46-9862-8E788FBB0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98" t="7426"/>
          <a:stretch/>
        </p:blipFill>
        <p:spPr>
          <a:xfrm>
            <a:off x="8402986" y="522494"/>
            <a:ext cx="3426390" cy="484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DA0DB7-6EC8-634A-AC8E-A08A23541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3" t="-106"/>
          <a:stretch/>
        </p:blipFill>
        <p:spPr>
          <a:xfrm>
            <a:off x="482100" y="416493"/>
            <a:ext cx="4719528" cy="309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3"/>
          <p:cNvSpPr txBox="1"/>
          <p:nvPr/>
        </p:nvSpPr>
        <p:spPr bwMode="auto">
          <a:xfrm>
            <a:off x="173567" y="5226051"/>
            <a:ext cx="8818033" cy="6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 defTabSz="6858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 defTabSz="6858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 defTabSz="6858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 defTabSz="6858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defTabSz="91437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FFDB39"/>
                </a:solidFill>
                <a:latin typeface="Britannic Bold" panose="020B0903060703020204" pitchFamily="34" charset="0"/>
              </a:rPr>
              <a:t>Beyond Business: A Bond of Friendship</a:t>
            </a:r>
          </a:p>
        </p:txBody>
      </p:sp>
      <p:sp>
        <p:nvSpPr>
          <p:cNvPr id="18" name="Content Placeholder 2"/>
          <p:cNvSpPr txBox="1"/>
          <p:nvPr/>
        </p:nvSpPr>
        <p:spPr bwMode="auto">
          <a:xfrm>
            <a:off x="1440437" y="5706357"/>
            <a:ext cx="6962549" cy="35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defTabSz="144945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solidFill>
                  <a:prstClr val="white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Connecting Shenzhen &amp; Malaysia, Technology &amp; Trust</a:t>
            </a:r>
          </a:p>
        </p:txBody>
      </p:sp>
      <p:sp>
        <p:nvSpPr>
          <p:cNvPr id="247" name="Content Placeholder 2">
            <a:extLst>
              <a:ext uri="{FF2B5EF4-FFF2-40B4-BE49-F238E27FC236}">
                <a16:creationId xmlns:a16="http://schemas.microsoft.com/office/drawing/2014/main" id="{2F0076DA-F8DE-6C49-BF5A-8C567D2122BC}"/>
              </a:ext>
            </a:extLst>
          </p:cNvPr>
          <p:cNvSpPr txBox="1"/>
          <p:nvPr/>
        </p:nvSpPr>
        <p:spPr bwMode="auto">
          <a:xfrm>
            <a:off x="190628" y="6115776"/>
            <a:ext cx="11830051" cy="30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 defTabSz="108712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108712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defTabSz="144945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“</a:t>
            </a:r>
            <a:r>
              <a:rPr lang="en-US" altLang="zh-CN" sz="2400" dirty="0"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A Small Film, A Big Connection</a:t>
            </a:r>
            <a:r>
              <a:rPr lang="zh-CN" altLang="en-US" sz="2400" dirty="0">
                <a:solidFill>
                  <a:prstClr val="white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”</a:t>
            </a:r>
            <a:endParaRPr lang="en-US" altLang="zh-CN" sz="2400" dirty="0">
              <a:solidFill>
                <a:prstClr val="white"/>
              </a:solidFill>
              <a:latin typeface="HGMaruGothicMPRO" panose="020F0600000000000000" pitchFamily="34" charset="-128"/>
              <a:ea typeface="HGMaruGothicMPRO" panose="020F06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0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D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3A3CE34-FFDA-A947-B13A-59EBD2466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558"/>
          <a:stretch/>
        </p:blipFill>
        <p:spPr>
          <a:xfrm>
            <a:off x="2902861" y="806645"/>
            <a:ext cx="6150617" cy="25660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F9FCB69-79D2-6F4D-BD38-F3803FDDB454}"/>
              </a:ext>
            </a:extLst>
          </p:cNvPr>
          <p:cNvSpPr/>
          <p:nvPr/>
        </p:nvSpPr>
        <p:spPr>
          <a:xfrm>
            <a:off x="6005500" y="2812998"/>
            <a:ext cx="458582" cy="458585"/>
          </a:xfrm>
          <a:prstGeom prst="rect">
            <a:avLst/>
          </a:prstGeom>
          <a:noFill/>
          <a:ln w="31750">
            <a:solidFill>
              <a:srgbClr val="FFDB3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6" name="直接连接符 14">
            <a:extLst>
              <a:ext uri="{FF2B5EF4-FFF2-40B4-BE49-F238E27FC236}">
                <a16:creationId xmlns:a16="http://schemas.microsoft.com/office/drawing/2014/main" id="{876837E1-8DB7-9A4E-9CB1-78AB87FB67BA}"/>
              </a:ext>
            </a:extLst>
          </p:cNvPr>
          <p:cNvCxnSpPr/>
          <p:nvPr/>
        </p:nvCxnSpPr>
        <p:spPr>
          <a:xfrm flipH="1">
            <a:off x="1992126" y="781227"/>
            <a:ext cx="1153491" cy="1858647"/>
          </a:xfrm>
          <a:prstGeom prst="line">
            <a:avLst/>
          </a:prstGeom>
          <a:ln w="25400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11">
            <a:extLst>
              <a:ext uri="{FF2B5EF4-FFF2-40B4-BE49-F238E27FC236}">
                <a16:creationId xmlns:a16="http://schemas.microsoft.com/office/drawing/2014/main" id="{5A2581FF-36A6-C94F-93BC-E3D6523EDC18}"/>
              </a:ext>
            </a:extLst>
          </p:cNvPr>
          <p:cNvCxnSpPr/>
          <p:nvPr/>
        </p:nvCxnSpPr>
        <p:spPr>
          <a:xfrm flipH="1">
            <a:off x="1978059" y="2375528"/>
            <a:ext cx="556841" cy="940231"/>
          </a:xfrm>
          <a:prstGeom prst="line">
            <a:avLst/>
          </a:prstGeom>
          <a:ln w="15875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19">
            <a:extLst>
              <a:ext uri="{FF2B5EF4-FFF2-40B4-BE49-F238E27FC236}">
                <a16:creationId xmlns:a16="http://schemas.microsoft.com/office/drawing/2014/main" id="{BD84D9B4-81A2-8A4C-A2A8-C07106E89374}"/>
              </a:ext>
            </a:extLst>
          </p:cNvPr>
          <p:cNvCxnSpPr/>
          <p:nvPr/>
        </p:nvCxnSpPr>
        <p:spPr>
          <a:xfrm flipH="1">
            <a:off x="5778372" y="1222658"/>
            <a:ext cx="1592317" cy="2565736"/>
          </a:xfrm>
          <a:prstGeom prst="line">
            <a:avLst/>
          </a:prstGeom>
          <a:ln w="41275">
            <a:gradFill>
              <a:gsLst>
                <a:gs pos="25000">
                  <a:srgbClr val="FFDB39"/>
                </a:gs>
                <a:gs pos="100000">
                  <a:srgbClr val="FFDB39">
                    <a:alpha val="43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21">
            <a:extLst>
              <a:ext uri="{FF2B5EF4-FFF2-40B4-BE49-F238E27FC236}">
                <a16:creationId xmlns:a16="http://schemas.microsoft.com/office/drawing/2014/main" id="{809F2CBB-4794-8C42-88F0-935D2EED38A5}"/>
              </a:ext>
            </a:extLst>
          </p:cNvPr>
          <p:cNvCxnSpPr/>
          <p:nvPr/>
        </p:nvCxnSpPr>
        <p:spPr>
          <a:xfrm flipH="1">
            <a:off x="6708736" y="575457"/>
            <a:ext cx="1647480" cy="2654621"/>
          </a:xfrm>
          <a:prstGeom prst="line">
            <a:avLst/>
          </a:prstGeom>
          <a:ln w="41275">
            <a:gradFill>
              <a:gsLst>
                <a:gs pos="25000">
                  <a:srgbClr val="FFDB39"/>
                </a:gs>
                <a:gs pos="100000">
                  <a:srgbClr val="FFDB39">
                    <a:alpha val="19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23">
            <a:extLst>
              <a:ext uri="{FF2B5EF4-FFF2-40B4-BE49-F238E27FC236}">
                <a16:creationId xmlns:a16="http://schemas.microsoft.com/office/drawing/2014/main" id="{700C0D26-F175-184D-B2B5-71D16B93A428}"/>
              </a:ext>
            </a:extLst>
          </p:cNvPr>
          <p:cNvCxnSpPr/>
          <p:nvPr/>
        </p:nvCxnSpPr>
        <p:spPr>
          <a:xfrm flipH="1">
            <a:off x="7056872" y="1398167"/>
            <a:ext cx="1364429" cy="2171915"/>
          </a:xfrm>
          <a:prstGeom prst="line">
            <a:avLst/>
          </a:prstGeom>
          <a:ln w="41275">
            <a:gradFill>
              <a:gsLst>
                <a:gs pos="25000">
                  <a:srgbClr val="FFDB39"/>
                </a:gs>
                <a:gs pos="100000">
                  <a:srgbClr val="FFDB39">
                    <a:alpha val="43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等腰三角形 44">
            <a:extLst>
              <a:ext uri="{FF2B5EF4-FFF2-40B4-BE49-F238E27FC236}">
                <a16:creationId xmlns:a16="http://schemas.microsoft.com/office/drawing/2014/main" id="{1901A7DC-C31B-CB4B-BAA2-45D9609E2B3A}"/>
              </a:ext>
            </a:extLst>
          </p:cNvPr>
          <p:cNvSpPr/>
          <p:nvPr/>
        </p:nvSpPr>
        <p:spPr>
          <a:xfrm rot="11637754">
            <a:off x="1829858" y="5217360"/>
            <a:ext cx="324534" cy="279772"/>
          </a:xfrm>
          <a:prstGeom prst="triangle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等腰三角形 45">
            <a:extLst>
              <a:ext uri="{FF2B5EF4-FFF2-40B4-BE49-F238E27FC236}">
                <a16:creationId xmlns:a16="http://schemas.microsoft.com/office/drawing/2014/main" id="{FD2F5554-37F6-AD4B-BA96-B661B99A9FAE}"/>
              </a:ext>
            </a:extLst>
          </p:cNvPr>
          <p:cNvSpPr/>
          <p:nvPr/>
        </p:nvSpPr>
        <p:spPr>
          <a:xfrm rot="12644398">
            <a:off x="2003970" y="5635869"/>
            <a:ext cx="232011" cy="200010"/>
          </a:xfrm>
          <a:prstGeom prst="triangle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等腰三角形 47">
            <a:extLst>
              <a:ext uri="{FF2B5EF4-FFF2-40B4-BE49-F238E27FC236}">
                <a16:creationId xmlns:a16="http://schemas.microsoft.com/office/drawing/2014/main" id="{830986B0-7936-724F-A3B7-6566E4E894A5}"/>
              </a:ext>
            </a:extLst>
          </p:cNvPr>
          <p:cNvSpPr/>
          <p:nvPr/>
        </p:nvSpPr>
        <p:spPr>
          <a:xfrm rot="14370633">
            <a:off x="8796629" y="5980391"/>
            <a:ext cx="324536" cy="279771"/>
          </a:xfrm>
          <a:prstGeom prst="triangle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16" name="等腰三角形 48">
            <a:extLst>
              <a:ext uri="{FF2B5EF4-FFF2-40B4-BE49-F238E27FC236}">
                <a16:creationId xmlns:a16="http://schemas.microsoft.com/office/drawing/2014/main" id="{18585F7B-9167-BB47-AC53-9839E46EAF33}"/>
              </a:ext>
            </a:extLst>
          </p:cNvPr>
          <p:cNvSpPr/>
          <p:nvPr/>
        </p:nvSpPr>
        <p:spPr>
          <a:xfrm>
            <a:off x="10035043" y="5723877"/>
            <a:ext cx="259524" cy="223730"/>
          </a:xfrm>
          <a:prstGeom prst="triangle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等腰三角形 49">
            <a:extLst>
              <a:ext uri="{FF2B5EF4-FFF2-40B4-BE49-F238E27FC236}">
                <a16:creationId xmlns:a16="http://schemas.microsoft.com/office/drawing/2014/main" id="{96176869-F61E-2A46-8ADF-99EB1E0C57AF}"/>
              </a:ext>
            </a:extLst>
          </p:cNvPr>
          <p:cNvSpPr/>
          <p:nvPr/>
        </p:nvSpPr>
        <p:spPr>
          <a:xfrm rot="10800000">
            <a:off x="10164805" y="5457869"/>
            <a:ext cx="197337" cy="170119"/>
          </a:xfrm>
          <a:prstGeom prst="triangle">
            <a:avLst/>
          </a:prstGeom>
          <a:solidFill>
            <a:srgbClr val="FFD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98E85AD-8CA7-DA40-AAF8-B585E1AE05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787"/>
          <a:stretch/>
        </p:blipFill>
        <p:spPr>
          <a:xfrm>
            <a:off x="2915721" y="4348038"/>
            <a:ext cx="6150617" cy="138434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43C1CB9-CA42-EE44-A672-0A69C652DC2B}"/>
              </a:ext>
            </a:extLst>
          </p:cNvPr>
          <p:cNvSpPr/>
          <p:nvPr/>
        </p:nvSpPr>
        <p:spPr>
          <a:xfrm>
            <a:off x="5401510" y="2360368"/>
            <a:ext cx="692898" cy="692902"/>
          </a:xfrm>
          <a:prstGeom prst="rect">
            <a:avLst/>
          </a:prstGeom>
          <a:noFill/>
          <a:ln w="31750">
            <a:solidFill>
              <a:srgbClr val="FFDB3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36BCD05-B328-1140-9F10-7A3F52267D9E}"/>
              </a:ext>
            </a:extLst>
          </p:cNvPr>
          <p:cNvSpPr txBox="1"/>
          <p:nvPr/>
        </p:nvSpPr>
        <p:spPr>
          <a:xfrm>
            <a:off x="0" y="3352079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6600" b="1" dirty="0">
                <a:solidFill>
                  <a:schemeClr val="bg1"/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Thank You for Watching</a:t>
            </a:r>
            <a:endParaRPr lang="zh-CN" altLang="en-US" sz="6600" b="1" dirty="0">
              <a:solidFill>
                <a:srgbClr val="FFDB39"/>
              </a:solidFill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8182012-5D0A-E54D-94AD-2761502B1EA3}"/>
              </a:ext>
            </a:extLst>
          </p:cNvPr>
          <p:cNvSpPr txBox="1"/>
          <p:nvPr/>
        </p:nvSpPr>
        <p:spPr>
          <a:xfrm>
            <a:off x="4160282" y="4757342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CN" sz="16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SHANMO</a:t>
            </a:r>
          </a:p>
          <a:p>
            <a:pPr algn="ctr"/>
            <a:r>
              <a:rPr kumimoji="1" lang="en" altLang="zh-CN" sz="16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Malaysia Market Product Launch Event</a:t>
            </a:r>
            <a:endParaRPr kumimoji="1" lang="zh-CN" altLang="en-US" sz="1600" dirty="0">
              <a:ln w="3175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56043C5C-3B20-8C43-B574-27FDD5686D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5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6931708-8D88-794B-AAE4-C44AA272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4"/>
            <a:ext cx="12205896" cy="6855645"/>
          </a:xfrm>
          <a:prstGeom prst="rect">
            <a:avLst/>
          </a:prstGeom>
        </p:spPr>
      </p:pic>
      <p:sp>
        <p:nvSpPr>
          <p:cNvPr id="18" name="AutoShape 3">
            <a:extLst>
              <a:ext uri="{FF2B5EF4-FFF2-40B4-BE49-F238E27FC236}">
                <a16:creationId xmlns:a16="http://schemas.microsoft.com/office/drawing/2014/main" id="{56A4DC26-49A5-7E4D-AFD4-EC5D53B731CF}"/>
              </a:ext>
            </a:extLst>
          </p:cNvPr>
          <p:cNvSpPr/>
          <p:nvPr/>
        </p:nvSpPr>
        <p:spPr>
          <a:xfrm>
            <a:off x="0" y="-3"/>
            <a:ext cx="12211309" cy="68580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F172A">
                  <a:alpha val="100000"/>
                </a:srgbClr>
              </a:gs>
              <a:gs pos="100000">
                <a:srgbClr val="172E71">
                  <a:alpha val="0"/>
                </a:srgbClr>
              </a:gs>
            </a:gsLst>
            <a:lin ang="2700000" scaled="0"/>
          </a:gra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0C209E8A-520D-94CC-E682-6A2A28469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741296"/>
              </p:ext>
            </p:extLst>
          </p:nvPr>
        </p:nvGraphicFramePr>
        <p:xfrm>
          <a:off x="5957455" y="1125025"/>
          <a:ext cx="6068786" cy="498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D5EA61A6-A503-0B63-2EBA-A038A0FD00EB}"/>
              </a:ext>
            </a:extLst>
          </p:cNvPr>
          <p:cNvSpPr txBox="1"/>
          <p:nvPr/>
        </p:nvSpPr>
        <p:spPr>
          <a:xfrm>
            <a:off x="149797" y="302079"/>
            <a:ext cx="3292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PingFang SC" panose="020B0400000000000000" pitchFamily="34" charset="-122"/>
                <a:cs typeface="+mn-cs"/>
              </a:rPr>
              <a:t> A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PingFang SC" panose="020B0400000000000000" pitchFamily="34" charset="-122"/>
                <a:cs typeface="+mn-cs"/>
              </a:rPr>
              <a:t> </a:t>
            </a:r>
            <a:r>
              <a:rPr lang="en-US" altLang="zh-CN" sz="2800" b="1" dirty="0">
                <a:solidFill>
                  <a:srgbClr val="FFDB39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REAL LIFE STORY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Britannic Bold" panose="020B0903060703020204" pitchFamily="34" charset="0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063541-7629-3F43-83E3-60E72140F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148" y="1900501"/>
            <a:ext cx="2221300" cy="16065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F054BC5-003C-5240-ACAD-2FBCEC0052A9}"/>
              </a:ext>
            </a:extLst>
          </p:cNvPr>
          <p:cNvSpPr txBox="1"/>
          <p:nvPr/>
        </p:nvSpPr>
        <p:spPr>
          <a:xfrm>
            <a:off x="9225496" y="1757714"/>
            <a:ext cx="155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+</a:t>
            </a:r>
            <a:r>
              <a:rPr kumimoji="1" lang="zh-CN" alt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 </a:t>
            </a:r>
            <a:r>
              <a:rPr kumimoji="1" lang="en-US" altLang="zh-CN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61%</a:t>
            </a:r>
            <a:endParaRPr kumimoji="1" lang="zh-CN" altLang="en-US" sz="36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681879-1B00-134E-A6D5-F12769A1B1C1}"/>
              </a:ext>
            </a:extLst>
          </p:cNvPr>
          <p:cNvSpPr/>
          <p:nvPr/>
        </p:nvSpPr>
        <p:spPr>
          <a:xfrm>
            <a:off x="366164" y="1347064"/>
            <a:ext cx="5390117" cy="4583089"/>
          </a:xfrm>
          <a:prstGeom prst="rect">
            <a:avLst/>
          </a:prstGeom>
          <a:solidFill>
            <a:schemeClr val="bg1">
              <a:alpha val="5000"/>
            </a:schemeClr>
          </a:solidFill>
          <a:ln w="3175">
            <a:noFill/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5509413"/>
                      <a:gd name="connsiteY0" fmla="*/ 0 h 4583089"/>
                      <a:gd name="connsiteX1" fmla="*/ 5509413 w 5509413"/>
                      <a:gd name="connsiteY1" fmla="*/ 0 h 4583089"/>
                      <a:gd name="connsiteX2" fmla="*/ 5509413 w 5509413"/>
                      <a:gd name="connsiteY2" fmla="*/ 4583089 h 4583089"/>
                      <a:gd name="connsiteX3" fmla="*/ 0 w 5509413"/>
                      <a:gd name="connsiteY3" fmla="*/ 4583089 h 4583089"/>
                      <a:gd name="connsiteX4" fmla="*/ 0 w 5509413"/>
                      <a:gd name="connsiteY4" fmla="*/ 0 h 4583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09413" h="4583089" extrusionOk="0">
                        <a:moveTo>
                          <a:pt x="0" y="0"/>
                        </a:moveTo>
                        <a:cubicBezTo>
                          <a:pt x="2587400" y="85907"/>
                          <a:pt x="3337478" y="-138608"/>
                          <a:pt x="5509413" y="0"/>
                        </a:cubicBezTo>
                        <a:cubicBezTo>
                          <a:pt x="5652719" y="2222439"/>
                          <a:pt x="5379443" y="2539899"/>
                          <a:pt x="5509413" y="4583089"/>
                        </a:cubicBezTo>
                        <a:cubicBezTo>
                          <a:pt x="2820338" y="4470354"/>
                          <a:pt x="1022197" y="4422649"/>
                          <a:pt x="0" y="4583089"/>
                        </a:cubicBezTo>
                        <a:cubicBezTo>
                          <a:pt x="91656" y="2654205"/>
                          <a:pt x="-79022" y="20344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E349CD61-A4ED-EAD9-419F-3AF10964694B}"/>
              </a:ext>
            </a:extLst>
          </p:cNvPr>
          <p:cNvGrpSpPr/>
          <p:nvPr/>
        </p:nvGrpSpPr>
        <p:grpSpPr>
          <a:xfrm>
            <a:off x="890873" y="3280597"/>
            <a:ext cx="4029469" cy="738248"/>
            <a:chOff x="606190" y="2944381"/>
            <a:chExt cx="4029469" cy="7382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A5D01C4-537F-A235-39E0-1D7CA88C1FBE}"/>
                </a:ext>
              </a:extLst>
            </p:cNvPr>
            <p:cNvSpPr txBox="1"/>
            <p:nvPr/>
          </p:nvSpPr>
          <p:spPr>
            <a:xfrm>
              <a:off x="1344437" y="3141777"/>
              <a:ext cx="329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+mn-cs"/>
                </a:rPr>
                <a:t>The reason for this behavior</a:t>
              </a:r>
            </a:p>
          </p:txBody>
        </p:sp>
        <p:pic>
          <p:nvPicPr>
            <p:cNvPr id="27" name="图形 26" descr="困惑的人 纯色填充">
              <a:extLst>
                <a:ext uri="{FF2B5EF4-FFF2-40B4-BE49-F238E27FC236}">
                  <a16:creationId xmlns:a16="http://schemas.microsoft.com/office/drawing/2014/main" id="{3C47D87C-59DC-BB3D-073F-7075C45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6190" y="2944381"/>
              <a:ext cx="738248" cy="738248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8DE22D5-BEC2-79E8-EDC4-96A94F8FD2D6}"/>
              </a:ext>
            </a:extLst>
          </p:cNvPr>
          <p:cNvGrpSpPr/>
          <p:nvPr/>
        </p:nvGrpSpPr>
        <p:grpSpPr>
          <a:xfrm>
            <a:off x="435176" y="4906823"/>
            <a:ext cx="5459476" cy="738248"/>
            <a:chOff x="632217" y="4211004"/>
            <a:chExt cx="5459476" cy="738248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8CF8FB9-48F3-457B-04B5-9223ACF22DD4}"/>
                </a:ext>
              </a:extLst>
            </p:cNvPr>
            <p:cNvSpPr txBox="1"/>
            <p:nvPr/>
          </p:nvSpPr>
          <p:spPr>
            <a:xfrm>
              <a:off x="1370464" y="4380073"/>
              <a:ext cx="4721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DB39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+mn-cs"/>
                </a:rPr>
                <a:t>A NEW BUSINESS OPPORTUNITY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DB39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+mn-cs"/>
                </a:rPr>
                <a:t>！</a:t>
              </a:r>
              <a:endPara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endParaRPr>
            </a:p>
          </p:txBody>
        </p:sp>
        <p:pic>
          <p:nvPicPr>
            <p:cNvPr id="45" name="图形 44" descr="灯泡和齿轮 纯色填充">
              <a:extLst>
                <a:ext uri="{FF2B5EF4-FFF2-40B4-BE49-F238E27FC236}">
                  <a16:creationId xmlns:a16="http://schemas.microsoft.com/office/drawing/2014/main" id="{980067BE-B59F-FF62-34A4-29EDCA27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2217" y="4211004"/>
              <a:ext cx="738248" cy="738248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577ADB66-5D08-73F7-2870-53F86030D467}"/>
              </a:ext>
            </a:extLst>
          </p:cNvPr>
          <p:cNvGrpSpPr/>
          <p:nvPr/>
        </p:nvGrpSpPr>
        <p:grpSpPr>
          <a:xfrm>
            <a:off x="1515499" y="1630973"/>
            <a:ext cx="2780216" cy="738247"/>
            <a:chOff x="632217" y="1677759"/>
            <a:chExt cx="2780216" cy="73824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EE91651-AFD0-AB3C-9050-B168DF164554}"/>
                </a:ext>
              </a:extLst>
            </p:cNvPr>
            <p:cNvSpPr txBox="1"/>
            <p:nvPr/>
          </p:nvSpPr>
          <p:spPr>
            <a:xfrm>
              <a:off x="1370464" y="1877981"/>
              <a:ext cx="2041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+mn-cs"/>
                </a:rPr>
                <a:t>Real User Insight</a:t>
              </a:r>
            </a:p>
          </p:txBody>
        </p:sp>
        <p:pic>
          <p:nvPicPr>
            <p:cNvPr id="47" name="图形 46" descr="问题 纯色填充">
              <a:extLst>
                <a:ext uri="{FF2B5EF4-FFF2-40B4-BE49-F238E27FC236}">
                  <a16:creationId xmlns:a16="http://schemas.microsoft.com/office/drawing/2014/main" id="{7EC72264-3DE7-0855-91DB-424416D48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2217" y="1677759"/>
              <a:ext cx="738247" cy="738247"/>
            </a:xfrm>
            <a:prstGeom prst="rect">
              <a:avLst/>
            </a:prstGeom>
          </p:spPr>
        </p:pic>
      </p:grpSp>
      <p:sp>
        <p:nvSpPr>
          <p:cNvPr id="50" name="箭头: 下 49">
            <a:extLst>
              <a:ext uri="{FF2B5EF4-FFF2-40B4-BE49-F238E27FC236}">
                <a16:creationId xmlns:a16="http://schemas.microsoft.com/office/drawing/2014/main" id="{DE609CB4-4EC6-E8B8-058F-A6AE923A3125}"/>
              </a:ext>
            </a:extLst>
          </p:cNvPr>
          <p:cNvSpPr/>
          <p:nvPr/>
        </p:nvSpPr>
        <p:spPr>
          <a:xfrm>
            <a:off x="2974951" y="2508823"/>
            <a:ext cx="279624" cy="576929"/>
          </a:xfrm>
          <a:prstGeom prst="downArrow">
            <a:avLst/>
          </a:prstGeom>
          <a:solidFill>
            <a:srgbClr val="FFDB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箭头: 下 51">
            <a:extLst>
              <a:ext uri="{FF2B5EF4-FFF2-40B4-BE49-F238E27FC236}">
                <a16:creationId xmlns:a16="http://schemas.microsoft.com/office/drawing/2014/main" id="{5CD751A5-7FF8-0C2C-594E-9AAC3A59C1A8}"/>
              </a:ext>
            </a:extLst>
          </p:cNvPr>
          <p:cNvSpPr/>
          <p:nvPr/>
        </p:nvSpPr>
        <p:spPr>
          <a:xfrm>
            <a:off x="2974949" y="4158448"/>
            <a:ext cx="279625" cy="576929"/>
          </a:xfrm>
          <a:prstGeom prst="downArrow">
            <a:avLst/>
          </a:prstGeom>
          <a:solidFill>
            <a:srgbClr val="FFDB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9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3000" b="-1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723D84A-BBE7-9946-BA36-9CB4FB530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003"/>
          <a:stretch/>
        </p:blipFill>
        <p:spPr>
          <a:xfrm>
            <a:off x="8962577" y="-3691"/>
            <a:ext cx="3229423" cy="68616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DB12543-E487-1F4C-80F5-E599297D883A}"/>
              </a:ext>
            </a:extLst>
          </p:cNvPr>
          <p:cNvGrpSpPr/>
          <p:nvPr/>
        </p:nvGrpSpPr>
        <p:grpSpPr>
          <a:xfrm>
            <a:off x="3288997" y="2101850"/>
            <a:ext cx="8742174" cy="2718038"/>
            <a:chOff x="4289984" y="2084917"/>
            <a:chExt cx="8742174" cy="2718038"/>
          </a:xfrm>
        </p:grpSpPr>
        <p:sp>
          <p:nvSpPr>
            <p:cNvPr id="11" name="六边形 10"/>
            <p:cNvSpPr>
              <a:spLocks noChangeAspect="1"/>
            </p:cNvSpPr>
            <p:nvPr/>
          </p:nvSpPr>
          <p:spPr>
            <a:xfrm rot="16200000">
              <a:off x="6207684" y="3604684"/>
              <a:ext cx="958851" cy="8276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12" name="六边形 11"/>
            <p:cNvSpPr>
              <a:spLocks noChangeAspect="1"/>
            </p:cNvSpPr>
            <p:nvPr/>
          </p:nvSpPr>
          <p:spPr>
            <a:xfrm rot="16200000">
              <a:off x="4312209" y="4202642"/>
              <a:ext cx="575733" cy="4974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13" name="六边形 12"/>
            <p:cNvSpPr>
              <a:spLocks noChangeAspect="1"/>
            </p:cNvSpPr>
            <p:nvPr/>
          </p:nvSpPr>
          <p:spPr>
            <a:xfrm rot="16200000">
              <a:off x="4240242" y="2134659"/>
              <a:ext cx="719667" cy="620183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10" name="文本框 9"/>
            <p:cNvSpPr/>
            <p:nvPr/>
          </p:nvSpPr>
          <p:spPr bwMode="auto">
            <a:xfrm>
              <a:off x="4639233" y="2097617"/>
              <a:ext cx="1905000" cy="2209800"/>
            </a:xfrm>
            <a:custGeom>
              <a:avLst/>
              <a:gdLst>
                <a:gd name="T0" fmla="*/ 709020 w 1427586"/>
                <a:gd name="T1" fmla="*/ 371509 h 1656000"/>
                <a:gd name="T2" fmla="*/ 466674 w 1427586"/>
                <a:gd name="T3" fmla="*/ 512695 h 1656000"/>
                <a:gd name="T4" fmla="*/ 466674 w 1427586"/>
                <a:gd name="T5" fmla="*/ 615487 h 1656000"/>
                <a:gd name="T6" fmla="*/ 488458 w 1427586"/>
                <a:gd name="T7" fmla="*/ 615487 h 1656000"/>
                <a:gd name="T8" fmla="*/ 586758 w 1427586"/>
                <a:gd name="T9" fmla="*/ 626107 h 1656000"/>
                <a:gd name="T10" fmla="*/ 613715 w 1427586"/>
                <a:gd name="T11" fmla="*/ 657422 h 1656000"/>
                <a:gd name="T12" fmla="*/ 618617 w 1427586"/>
                <a:gd name="T13" fmla="*/ 780501 h 1656000"/>
                <a:gd name="T14" fmla="*/ 618617 w 1427586"/>
                <a:gd name="T15" fmla="*/ 1253210 h 1656000"/>
                <a:gd name="T16" fmla="*/ 838633 w 1427586"/>
                <a:gd name="T17" fmla="*/ 1253210 h 1656000"/>
                <a:gd name="T18" fmla="*/ 838633 w 1427586"/>
                <a:gd name="T19" fmla="*/ 371509 h 1656000"/>
                <a:gd name="T20" fmla="*/ 709020 w 1427586"/>
                <a:gd name="T21" fmla="*/ 371509 h 1656000"/>
                <a:gd name="T22" fmla="*/ 714375 w 1427586"/>
                <a:gd name="T23" fmla="*/ 0 h 1656000"/>
                <a:gd name="T24" fmla="*/ 1428750 w 1427586"/>
                <a:gd name="T25" fmla="*/ 357187 h 1656000"/>
                <a:gd name="T26" fmla="*/ 1428750 w 1427586"/>
                <a:gd name="T27" fmla="*/ 1300162 h 1656000"/>
                <a:gd name="T28" fmla="*/ 714375 w 1427586"/>
                <a:gd name="T29" fmla="*/ 1657350 h 1656000"/>
                <a:gd name="T30" fmla="*/ 0 w 1427586"/>
                <a:gd name="T31" fmla="*/ 1300162 h 1656000"/>
                <a:gd name="T32" fmla="*/ 0 w 1427586"/>
                <a:gd name="T33" fmla="*/ 357187 h 1656000"/>
                <a:gd name="T34" fmla="*/ 714375 w 1427586"/>
                <a:gd name="T35" fmla="*/ 0 h 1656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27586" h="1656000">
                  <a:moveTo>
                    <a:pt x="708442" y="371206"/>
                  </a:moveTo>
                  <a:cubicBezTo>
                    <a:pt x="653301" y="442376"/>
                    <a:pt x="572585" y="489400"/>
                    <a:pt x="466294" y="512277"/>
                  </a:cubicBezTo>
                  <a:lnTo>
                    <a:pt x="466294" y="614986"/>
                  </a:lnTo>
                  <a:lnTo>
                    <a:pt x="488060" y="614986"/>
                  </a:lnTo>
                  <a:cubicBezTo>
                    <a:pt x="538848" y="614986"/>
                    <a:pt x="571588" y="618523"/>
                    <a:pt x="586280" y="625597"/>
                  </a:cubicBezTo>
                  <a:cubicBezTo>
                    <a:pt x="600972" y="632671"/>
                    <a:pt x="609950" y="643101"/>
                    <a:pt x="613215" y="656886"/>
                  </a:cubicBezTo>
                  <a:cubicBezTo>
                    <a:pt x="616480" y="670671"/>
                    <a:pt x="618113" y="711664"/>
                    <a:pt x="618113" y="779865"/>
                  </a:cubicBezTo>
                  <a:lnTo>
                    <a:pt x="618113" y="1252189"/>
                  </a:lnTo>
                  <a:lnTo>
                    <a:pt x="837950" y="1252189"/>
                  </a:lnTo>
                  <a:lnTo>
                    <a:pt x="837950" y="371206"/>
                  </a:lnTo>
                  <a:lnTo>
                    <a:pt x="708442" y="371206"/>
                  </a:lnTo>
                  <a:close/>
                  <a:moveTo>
                    <a:pt x="713793" y="0"/>
                  </a:moveTo>
                  <a:lnTo>
                    <a:pt x="1427586" y="356896"/>
                  </a:lnTo>
                  <a:lnTo>
                    <a:pt x="1427586" y="1299103"/>
                  </a:lnTo>
                  <a:lnTo>
                    <a:pt x="713793" y="1656000"/>
                  </a:lnTo>
                  <a:lnTo>
                    <a:pt x="0" y="1299103"/>
                  </a:lnTo>
                  <a:lnTo>
                    <a:pt x="0" y="356896"/>
                  </a:lnTo>
                  <a:lnTo>
                    <a:pt x="713793" y="0"/>
                  </a:lnTo>
                  <a:close/>
                </a:path>
              </a:pathLst>
            </a:cu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183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733">
                <a:solidFill>
                  <a:prstClr val="black"/>
                </a:solidFill>
                <a:latin typeface="Britannic Bold" panose="020B0903060703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7509433" y="2084918"/>
              <a:ext cx="46825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530">
                <a:defRPr/>
              </a:pPr>
              <a:r>
                <a:rPr lang="en-US" altLang="zh-CN" sz="4800" dirty="0">
                  <a:solidFill>
                    <a:srgbClr val="FFDB39"/>
                  </a:solidFill>
                  <a:latin typeface="Britannic Bold" panose="020B0903060703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PART ONE</a:t>
              </a:r>
              <a:endParaRPr lang="zh-CN" altLang="en-US" sz="4800" baseline="-3000" dirty="0">
                <a:solidFill>
                  <a:srgbClr val="FFDB39"/>
                </a:solidFill>
                <a:latin typeface="Britannic Bold" panose="020B0903060703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3AC69A9-497A-1D4B-A5C1-BAF19001D29E}"/>
                </a:ext>
              </a:extLst>
            </p:cNvPr>
            <p:cNvSpPr txBox="1"/>
            <p:nvPr/>
          </p:nvSpPr>
          <p:spPr>
            <a:xfrm>
              <a:off x="7573003" y="3048629"/>
              <a:ext cx="5459155" cy="17543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en" altLang="zh-CN" sz="5400" b="1" dirty="0">
                  <a:solidFill>
                    <a:schemeClr val="bg1"/>
                  </a:solidFill>
                  <a:latin typeface="Britannic Bold" panose="020B0903060703020204" pitchFamily="34" charset="0"/>
                  <a:ea typeface="chengrongguangke" panose="03000503000000000000" pitchFamily="49" charset="-122"/>
                </a:rPr>
                <a:t>Company</a:t>
              </a:r>
              <a:r>
                <a:rPr kumimoji="1" lang="zh-CN" altLang="en-US" sz="5400" b="1" dirty="0">
                  <a:solidFill>
                    <a:schemeClr val="bg1"/>
                  </a:solidFill>
                  <a:latin typeface="Britannic Bold" panose="020B0903060703020204" pitchFamily="34" charset="0"/>
                  <a:ea typeface="chengrongguangke" panose="03000503000000000000" pitchFamily="49" charset="-122"/>
                </a:rPr>
                <a:t> </a:t>
              </a:r>
              <a:r>
                <a:rPr kumimoji="1" lang="en" altLang="zh-CN" sz="5400" b="1" dirty="0">
                  <a:solidFill>
                    <a:schemeClr val="bg1"/>
                  </a:solidFill>
                  <a:latin typeface="Britannic Bold" panose="020B0903060703020204" pitchFamily="34" charset="0"/>
                  <a:ea typeface="chengrongguangke" panose="03000503000000000000" pitchFamily="49" charset="-122"/>
                </a:rPr>
                <a:t>Introduction</a:t>
              </a:r>
              <a:endParaRPr kumimoji="1" lang="zh-CN" altLang="en-US" sz="5400" b="1" dirty="0">
                <a:solidFill>
                  <a:schemeClr val="bg1"/>
                </a:solidFill>
                <a:latin typeface="Britannic Bold" panose="020B0903060703020204" pitchFamily="34" charset="0"/>
                <a:ea typeface="chengrongguangke" panose="03000503000000000000" pitchFamily="49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D863AF-D801-2140-8D5D-10ABE2C80A2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124" y="229885"/>
            <a:ext cx="1102048" cy="4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85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3778ABA-00E0-4541-BC8F-E1F23D9FB1CA}"/>
              </a:ext>
            </a:extLst>
          </p:cNvPr>
          <p:cNvSpPr/>
          <p:nvPr/>
        </p:nvSpPr>
        <p:spPr>
          <a:xfrm>
            <a:off x="5779930" y="0"/>
            <a:ext cx="6412070" cy="4419856"/>
          </a:xfrm>
          <a:prstGeom prst="rect">
            <a:avLst/>
          </a:prstGeom>
          <a:solidFill>
            <a:srgbClr val="040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BB8AB09-45C0-AD4B-9007-FD4D17A25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15687" r="30593" b="21902"/>
          <a:stretch/>
        </p:blipFill>
        <p:spPr>
          <a:xfrm>
            <a:off x="0" y="0"/>
            <a:ext cx="5970494" cy="44198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DC73E78-DC26-ABE9-7A5A-0166EDA08740}"/>
              </a:ext>
            </a:extLst>
          </p:cNvPr>
          <p:cNvSpPr txBox="1"/>
          <p:nvPr/>
        </p:nvSpPr>
        <p:spPr>
          <a:xfrm>
            <a:off x="1253342" y="4844516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</a:rPr>
              <a:t>WHO WE ARE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7FE676B-2473-66A9-91B5-7E60EEA2667B}"/>
              </a:ext>
            </a:extLst>
          </p:cNvPr>
          <p:cNvSpPr txBox="1"/>
          <p:nvPr/>
        </p:nvSpPr>
        <p:spPr>
          <a:xfrm>
            <a:off x="5418620" y="484451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</a:rPr>
              <a:t>OUR PRODUCTS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70DAA1B-7ADF-96D5-0A3D-4DEE5024788C}"/>
              </a:ext>
            </a:extLst>
          </p:cNvPr>
          <p:cNvSpPr txBox="1"/>
          <p:nvPr/>
        </p:nvSpPr>
        <p:spPr>
          <a:xfrm>
            <a:off x="9271691" y="484451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ritannic Bold" panose="020B0903060703020204" pitchFamily="34" charset="0"/>
                <a:ea typeface="微软雅黑" panose="020B0503020204020204" pitchFamily="34" charset="-122"/>
              </a:rPr>
              <a:t>OUR MISSION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Britannic Bold" panose="020B0903060703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99FCF64-40A1-F1F5-1F74-A1AB433658DC}"/>
              </a:ext>
            </a:extLst>
          </p:cNvPr>
          <p:cNvSpPr txBox="1"/>
          <p:nvPr/>
        </p:nvSpPr>
        <p:spPr>
          <a:xfrm>
            <a:off x="1253342" y="5225688"/>
            <a:ext cx="3097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Founded in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 Shenzhen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, the world</a:t>
            </a:r>
            <a:r>
              <a:rPr lang="zh-CN" altLang="en-US" sz="1200" dirty="0">
                <a:solidFill>
                  <a:prstClr val="white">
                    <a:lumMod val="50000"/>
                  </a:prst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’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s smartphone accessories capital.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Fully integrated supply chain: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raw material sourcing, precision cutting, coating &amp; quality testing — all under one roof.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C9630C-BB4F-7FEF-6F26-7A545D8E3B3B}"/>
              </a:ext>
            </a:extLst>
          </p:cNvPr>
          <p:cNvSpPr txBox="1"/>
          <p:nvPr/>
        </p:nvSpPr>
        <p:spPr>
          <a:xfrm>
            <a:off x="5418620" y="5225688"/>
            <a:ext cx="3051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9H hardness aluminosilicate glass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, engineered to meet international durability &amp; clarity standards.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Every unit passes drop resistance, scratch resistance &amp; light transmittance testing.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4386616-1DEA-768B-4AAC-0A0A36E31885}"/>
              </a:ext>
            </a:extLst>
          </p:cNvPr>
          <p:cNvSpPr txBox="1"/>
          <p:nvPr/>
        </p:nvSpPr>
        <p:spPr>
          <a:xfrm>
            <a:off x="9271691" y="5225688"/>
            <a:ext cx="2733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Serving Southeast Asia, Middle East &amp; Europe —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50M+ units/year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capacity.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Factory-direct pricing with uncompromising quality. Now proudly entering the Malaysian market.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3867E4B-9A1A-E84E-AA8D-CD7343AA941A}"/>
              </a:ext>
            </a:extLst>
          </p:cNvPr>
          <p:cNvSpPr/>
          <p:nvPr/>
        </p:nvSpPr>
        <p:spPr bwMode="auto">
          <a:xfrm>
            <a:off x="5759382" y="1844948"/>
            <a:ext cx="6217206" cy="1319258"/>
          </a:xfrm>
          <a:prstGeom prst="rect">
            <a:avLst/>
          </a:prstGeom>
          <a:noFill/>
          <a:ln w="12700" cap="flat" cmpd="sng" algn="ctr">
            <a:solidFill>
              <a:srgbClr val="DBEFF9"/>
            </a:solidFill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6851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细黑"/>
              <a:ea typeface="华文细黑"/>
              <a:cs typeface="+mn-cs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D6FACD47-360D-8D40-A546-4C8191EF7595}"/>
              </a:ext>
            </a:extLst>
          </p:cNvPr>
          <p:cNvSpPr/>
          <p:nvPr/>
        </p:nvSpPr>
        <p:spPr>
          <a:xfrm>
            <a:off x="0" y="0"/>
            <a:ext cx="12192000" cy="4419856"/>
          </a:xfrm>
          <a:prstGeom prst="roundRect">
            <a:avLst>
              <a:gd name="adj" fmla="val 0"/>
            </a:avLst>
          </a:prstGeom>
          <a:solidFill>
            <a:srgbClr val="0A192D">
              <a:alpha val="5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16615" y="203245"/>
            <a:ext cx="5028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PingFang SC" panose="020B04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PingFang SC" panose="020B0400000000000000" pitchFamily="34" charset="-122"/>
              </a:rPr>
              <a:t>ABOUT </a:t>
            </a:r>
            <a:endParaRPr lang="en-US" altLang="zh-CN" sz="4800" b="1" dirty="0">
              <a:solidFill>
                <a:srgbClr val="FFDB39"/>
              </a:solidFill>
              <a:latin typeface="Britannic Bold" panose="020B0903060703020204" pitchFamily="34" charset="0"/>
              <a:ea typeface="PingFang SC" panose="020B0400000000000000" pitchFamily="34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Britannic Bold" panose="020B0903060703020204" pitchFamily="34" charset="0"/>
                <a:ea typeface="PingFang SC" panose="020B0400000000000000" pitchFamily="34" charset="-122"/>
              </a:rPr>
              <a:t>SHANMO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Britannic Bold" panose="020B0903060703020204" pitchFamily="34" charset="0"/>
              <a:ea typeface="PingFang SC" panose="020B0400000000000000" pitchFamily="34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Britannic Bold" panose="020B0903060703020204" pitchFamily="34" charset="0"/>
              <a:ea typeface="PingFang SC" panose="020B0400000000000000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4010927" y="2948191"/>
            <a:ext cx="254478" cy="377626"/>
          </a:xfrm>
          <a:prstGeom prst="line">
            <a:avLst/>
          </a:prstGeom>
          <a:ln w="25400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3908214" y="3234471"/>
            <a:ext cx="320747" cy="460481"/>
          </a:xfrm>
          <a:prstGeom prst="line">
            <a:avLst/>
          </a:prstGeom>
          <a:ln w="15875">
            <a:solidFill>
              <a:srgbClr val="FFD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8415554" y="3715426"/>
            <a:ext cx="541592" cy="486340"/>
          </a:xfrm>
          <a:prstGeom prst="line">
            <a:avLst/>
          </a:prstGeom>
          <a:ln w="28575">
            <a:gradFill>
              <a:gsLst>
                <a:gs pos="25000">
                  <a:srgbClr val="FFDB39"/>
                </a:gs>
                <a:gs pos="100000">
                  <a:srgbClr val="FFDB39">
                    <a:alpha val="19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107622" y="3557433"/>
            <a:ext cx="763625" cy="743413"/>
          </a:xfrm>
          <a:prstGeom prst="line">
            <a:avLst/>
          </a:prstGeom>
          <a:ln w="22225">
            <a:gradFill>
              <a:gsLst>
                <a:gs pos="25000">
                  <a:srgbClr val="FFDB39"/>
                </a:gs>
                <a:gs pos="100000">
                  <a:srgbClr val="FFDB39">
                    <a:alpha val="43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3D130F3D-CF59-20B9-6F04-4AC553760E90}"/>
              </a:ext>
            </a:extLst>
          </p:cNvPr>
          <p:cNvSpPr txBox="1"/>
          <p:nvPr/>
        </p:nvSpPr>
        <p:spPr>
          <a:xfrm>
            <a:off x="241822" y="3959899"/>
            <a:ext cx="835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Founded 2015 · Shenzhen, China · 50M+ Units Annual Capacity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90444" y="2024781"/>
            <a:ext cx="597049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Professional Manufacturer &amp; Exporter of Premium Mobile Screen Protectors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83019" y="2660931"/>
            <a:ext cx="5977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SCREEN PROTECTOR SPECIALIST SINCE 2015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BE026B-4E33-9B4F-8A37-3567E9278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15" y="4822322"/>
            <a:ext cx="1009766" cy="1009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A8B4915-C6B3-E342-AC86-B88282F1B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72" y="4765787"/>
            <a:ext cx="900000" cy="900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BE6D61E-C6AA-5541-8747-6D1D2D6E1CF7}"/>
              </a:ext>
            </a:extLst>
          </p:cNvPr>
          <p:cNvGrpSpPr/>
          <p:nvPr/>
        </p:nvGrpSpPr>
        <p:grpSpPr>
          <a:xfrm>
            <a:off x="297914" y="4901846"/>
            <a:ext cx="792000" cy="792000"/>
            <a:chOff x="268886" y="4793520"/>
            <a:chExt cx="792000" cy="792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8E47C64-E21E-EC4F-AB0A-84EACD7F6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886" y="4793520"/>
              <a:ext cx="792000" cy="792000"/>
            </a:xfrm>
            <a:prstGeom prst="rect">
              <a:avLst/>
            </a:prstGeom>
            <a:solidFill>
              <a:srgbClr val="FFD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E2FFBD8-80F4-4F48-BCF5-06B775B59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6" b="2952"/>
            <a:stretch/>
          </p:blipFill>
          <p:spPr>
            <a:xfrm>
              <a:off x="358886" y="4882695"/>
              <a:ext cx="612000" cy="613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39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C1F2491-E53D-F942-9584-A7333B7BEB62}"/>
              </a:ext>
            </a:extLst>
          </p:cNvPr>
          <p:cNvGrpSpPr/>
          <p:nvPr/>
        </p:nvGrpSpPr>
        <p:grpSpPr>
          <a:xfrm>
            <a:off x="433134" y="2101850"/>
            <a:ext cx="9316969" cy="2654300"/>
            <a:chOff x="4289984" y="2084917"/>
            <a:chExt cx="9316969" cy="2654300"/>
          </a:xfrm>
        </p:grpSpPr>
        <p:sp>
          <p:nvSpPr>
            <p:cNvPr id="3" name="六边形 2">
              <a:extLst>
                <a:ext uri="{FF2B5EF4-FFF2-40B4-BE49-F238E27FC236}">
                  <a16:creationId xmlns:a16="http://schemas.microsoft.com/office/drawing/2014/main" id="{60C2631D-8079-284D-AF37-16B77840643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6207684" y="3604684"/>
              <a:ext cx="958851" cy="8276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F58326E9-488C-3C4D-B25A-5559D58C48C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312209" y="4202642"/>
              <a:ext cx="575733" cy="4974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F663027E-298B-D847-A11F-A15324F1BFB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240242" y="2134659"/>
              <a:ext cx="719667" cy="620183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 sz="1600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26E9B3B-B49C-0A4A-97B6-6E808D38ACDE}"/>
                </a:ext>
              </a:extLst>
            </p:cNvPr>
            <p:cNvSpPr txBox="1"/>
            <p:nvPr/>
          </p:nvSpPr>
          <p:spPr bwMode="auto">
            <a:xfrm>
              <a:off x="7398202" y="2084918"/>
              <a:ext cx="52953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530">
                <a:defRPr/>
              </a:pPr>
              <a:r>
                <a:rPr lang="en-US" altLang="zh-CN" sz="4800" dirty="0">
                  <a:solidFill>
                    <a:srgbClr val="FFDB39"/>
                  </a:solidFill>
                  <a:latin typeface="Britannic Bold" panose="020B0903060703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PART</a:t>
              </a:r>
              <a:r>
                <a:rPr lang="zh-CN" altLang="en-US" sz="4800" dirty="0">
                  <a:solidFill>
                    <a:srgbClr val="FFDB39"/>
                  </a:solidFill>
                  <a:latin typeface="Britannic Bold" panose="020B0903060703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dirty="0">
                  <a:solidFill>
                    <a:srgbClr val="FFDB39"/>
                  </a:solidFill>
                  <a:latin typeface="Britannic Bold" panose="020B0903060703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TWO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9A43879-88FA-B141-B3DA-6CDFA954EAC0}"/>
                </a:ext>
              </a:extLst>
            </p:cNvPr>
            <p:cNvSpPr txBox="1"/>
            <p:nvPr/>
          </p:nvSpPr>
          <p:spPr>
            <a:xfrm>
              <a:off x="7398202" y="3337920"/>
              <a:ext cx="6208751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" altLang="zh-CN" sz="5400" b="1" dirty="0">
                  <a:solidFill>
                    <a:schemeClr val="bg1"/>
                  </a:solidFill>
                  <a:latin typeface="Britannic Bold" panose="020B0903060703020204" pitchFamily="34" charset="0"/>
                  <a:ea typeface="chengrongguangke" panose="03000503000000000000" pitchFamily="49" charset="-122"/>
                </a:rPr>
                <a:t>Market Background</a:t>
              </a:r>
              <a:endParaRPr kumimoji="1" lang="zh-CN" altLang="en-US" sz="5400" b="1" dirty="0">
                <a:solidFill>
                  <a:schemeClr val="bg1"/>
                </a:solidFill>
                <a:latin typeface="Britannic Bold" panose="020B0903060703020204" pitchFamily="34" charset="0"/>
                <a:ea typeface="chengrongguangke" panose="03000503000000000000" pitchFamily="49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925E615-1E00-F746-ACF9-7C035653B091}"/>
              </a:ext>
            </a:extLst>
          </p:cNvPr>
          <p:cNvSpPr>
            <a:spLocks noChangeAspect="1"/>
          </p:cNvSpPr>
          <p:nvPr/>
        </p:nvSpPr>
        <p:spPr bwMode="auto">
          <a:xfrm>
            <a:off x="780296" y="2113889"/>
            <a:ext cx="1905000" cy="2209800"/>
          </a:xfrm>
          <a:custGeom>
            <a:avLst/>
            <a:gdLst>
              <a:gd name="T0" fmla="*/ 660838 w 1427586"/>
              <a:gd name="T1" fmla="*/ 354626 h 1656000"/>
              <a:gd name="T2" fmla="*/ 545928 w 1427586"/>
              <a:gd name="T3" fmla="*/ 375865 h 1656000"/>
              <a:gd name="T4" fmla="*/ 468051 w 1427586"/>
              <a:gd name="T5" fmla="*/ 438493 h 1656000"/>
              <a:gd name="T6" fmla="*/ 430474 w 1427586"/>
              <a:gd name="T7" fmla="*/ 522634 h 1656000"/>
              <a:gd name="T8" fmla="*/ 422849 w 1427586"/>
              <a:gd name="T9" fmla="*/ 639450 h 1656000"/>
              <a:gd name="T10" fmla="*/ 422849 w 1427586"/>
              <a:gd name="T11" fmla="*/ 671581 h 1656000"/>
              <a:gd name="T12" fmla="*/ 619993 w 1427586"/>
              <a:gd name="T13" fmla="*/ 671581 h 1656000"/>
              <a:gd name="T14" fmla="*/ 619993 w 1427586"/>
              <a:gd name="T15" fmla="*/ 587713 h 1656000"/>
              <a:gd name="T16" fmla="*/ 632264 w 1427586"/>
              <a:gd name="T17" fmla="*/ 509835 h 1656000"/>
              <a:gd name="T18" fmla="*/ 669620 w 1427586"/>
              <a:gd name="T19" fmla="*/ 490230 h 1656000"/>
              <a:gd name="T20" fmla="*/ 706976 w 1427586"/>
              <a:gd name="T21" fmla="*/ 507930 h 1656000"/>
              <a:gd name="T22" fmla="*/ 719246 w 1427586"/>
              <a:gd name="T23" fmla="*/ 561572 h 1656000"/>
              <a:gd name="T24" fmla="*/ 678674 w 1427586"/>
              <a:gd name="T25" fmla="*/ 692004 h 1656000"/>
              <a:gd name="T26" fmla="*/ 422986 w 1427586"/>
              <a:gd name="T27" fmla="*/ 1127408 h 1656000"/>
              <a:gd name="T28" fmla="*/ 422849 w 1427586"/>
              <a:gd name="T29" fmla="*/ 1253210 h 1656000"/>
              <a:gd name="T30" fmla="*/ 906996 w 1427586"/>
              <a:gd name="T31" fmla="*/ 1253210 h 1656000"/>
              <a:gd name="T32" fmla="*/ 906996 w 1427586"/>
              <a:gd name="T33" fmla="*/ 1102901 h 1656000"/>
              <a:gd name="T34" fmla="*/ 665722 w 1427586"/>
              <a:gd name="T35" fmla="*/ 1102901 h 1656000"/>
              <a:gd name="T36" fmla="*/ 888747 w 1427586"/>
              <a:gd name="T37" fmla="*/ 744556 h 1656000"/>
              <a:gd name="T38" fmla="*/ 926601 w 1427586"/>
              <a:gd name="T39" fmla="*/ 584445 h 1656000"/>
              <a:gd name="T40" fmla="*/ 859343 w 1427586"/>
              <a:gd name="T41" fmla="*/ 419705 h 1656000"/>
              <a:gd name="T42" fmla="*/ 660838 w 1427586"/>
              <a:gd name="T43" fmla="*/ 354626 h 1656000"/>
              <a:gd name="T44" fmla="*/ 714375 w 1427586"/>
              <a:gd name="T45" fmla="*/ 0 h 1656000"/>
              <a:gd name="T46" fmla="*/ 1428750 w 1427586"/>
              <a:gd name="T47" fmla="*/ 357187 h 1656000"/>
              <a:gd name="T48" fmla="*/ 1428750 w 1427586"/>
              <a:gd name="T49" fmla="*/ 1300162 h 1656000"/>
              <a:gd name="T50" fmla="*/ 714375 w 1427586"/>
              <a:gd name="T51" fmla="*/ 1657350 h 1656000"/>
              <a:gd name="T52" fmla="*/ 0 w 1427586"/>
              <a:gd name="T53" fmla="*/ 1300162 h 1656000"/>
              <a:gd name="T54" fmla="*/ 0 w 1427586"/>
              <a:gd name="T55" fmla="*/ 357187 h 1656000"/>
              <a:gd name="T56" fmla="*/ 714375 w 1427586"/>
              <a:gd name="T57" fmla="*/ 0 h 1656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427586" h="1656000">
                <a:moveTo>
                  <a:pt x="660300" y="354337"/>
                </a:moveTo>
                <a:cubicBezTo>
                  <a:pt x="615679" y="354337"/>
                  <a:pt x="577407" y="361411"/>
                  <a:pt x="545483" y="375559"/>
                </a:cubicBezTo>
                <a:cubicBezTo>
                  <a:pt x="513560" y="389707"/>
                  <a:pt x="487622" y="410566"/>
                  <a:pt x="467670" y="438136"/>
                </a:cubicBezTo>
                <a:cubicBezTo>
                  <a:pt x="447717" y="465707"/>
                  <a:pt x="435202" y="493731"/>
                  <a:pt x="430123" y="522208"/>
                </a:cubicBezTo>
                <a:cubicBezTo>
                  <a:pt x="425044" y="550685"/>
                  <a:pt x="422505" y="589592"/>
                  <a:pt x="422505" y="638929"/>
                </a:cubicBezTo>
                <a:lnTo>
                  <a:pt x="422505" y="671034"/>
                </a:lnTo>
                <a:lnTo>
                  <a:pt x="619488" y="671034"/>
                </a:lnTo>
                <a:lnTo>
                  <a:pt x="619488" y="587234"/>
                </a:lnTo>
                <a:cubicBezTo>
                  <a:pt x="619488" y="548418"/>
                  <a:pt x="623575" y="522480"/>
                  <a:pt x="631749" y="509420"/>
                </a:cubicBezTo>
                <a:cubicBezTo>
                  <a:pt x="639922" y="496361"/>
                  <a:pt x="652364" y="489831"/>
                  <a:pt x="669074" y="489831"/>
                </a:cubicBezTo>
                <a:cubicBezTo>
                  <a:pt x="685784" y="489831"/>
                  <a:pt x="698226" y="495726"/>
                  <a:pt x="706400" y="507516"/>
                </a:cubicBezTo>
                <a:cubicBezTo>
                  <a:pt x="714573" y="519306"/>
                  <a:pt x="718660" y="537172"/>
                  <a:pt x="718660" y="561115"/>
                </a:cubicBezTo>
                <a:cubicBezTo>
                  <a:pt x="718660" y="592313"/>
                  <a:pt x="705147" y="635755"/>
                  <a:pt x="678121" y="691440"/>
                </a:cubicBezTo>
                <a:cubicBezTo>
                  <a:pt x="651094" y="747125"/>
                  <a:pt x="565935" y="892141"/>
                  <a:pt x="422641" y="1126490"/>
                </a:cubicBezTo>
                <a:lnTo>
                  <a:pt x="422505" y="1252189"/>
                </a:lnTo>
                <a:lnTo>
                  <a:pt x="906257" y="1252189"/>
                </a:lnTo>
                <a:lnTo>
                  <a:pt x="906257" y="1102003"/>
                </a:lnTo>
                <a:lnTo>
                  <a:pt x="665180" y="1102003"/>
                </a:lnTo>
                <a:cubicBezTo>
                  <a:pt x="788527" y="919530"/>
                  <a:pt x="862808" y="800180"/>
                  <a:pt x="888023" y="743950"/>
                </a:cubicBezTo>
                <a:cubicBezTo>
                  <a:pt x="913239" y="687721"/>
                  <a:pt x="925846" y="634394"/>
                  <a:pt x="925846" y="583969"/>
                </a:cubicBezTo>
                <a:cubicBezTo>
                  <a:pt x="925846" y="517583"/>
                  <a:pt x="903445" y="462714"/>
                  <a:pt x="858643" y="419363"/>
                </a:cubicBezTo>
                <a:cubicBezTo>
                  <a:pt x="813841" y="376012"/>
                  <a:pt x="747727" y="354337"/>
                  <a:pt x="660300" y="354337"/>
                </a:cubicBezTo>
                <a:close/>
                <a:moveTo>
                  <a:pt x="713793" y="0"/>
                </a:moveTo>
                <a:lnTo>
                  <a:pt x="1427586" y="356896"/>
                </a:lnTo>
                <a:lnTo>
                  <a:pt x="1427586" y="1299103"/>
                </a:lnTo>
                <a:lnTo>
                  <a:pt x="713793" y="1656000"/>
                </a:lnTo>
                <a:lnTo>
                  <a:pt x="0" y="1299103"/>
                </a:lnTo>
                <a:lnTo>
                  <a:pt x="0" y="356896"/>
                </a:lnTo>
                <a:lnTo>
                  <a:pt x="713793" y="0"/>
                </a:lnTo>
                <a:close/>
              </a:path>
            </a:pathLst>
          </a:cu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30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BE2FF17D-ABB9-C740-80B7-B2DBCC2B6676}"/>
              </a:ext>
            </a:extLst>
          </p:cNvPr>
          <p:cNvSpPr/>
          <p:nvPr/>
        </p:nvSpPr>
        <p:spPr>
          <a:xfrm>
            <a:off x="8135836" y="1207826"/>
            <a:ext cx="3693600" cy="2361600"/>
          </a:xfrm>
          <a:prstGeom prst="rect">
            <a:avLst/>
          </a:prstGeom>
          <a:solidFill>
            <a:sysClr val="window" lastClr="FFFFFF">
              <a:lumMod val="95000"/>
              <a:alpha val="13000"/>
            </a:sys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5BC702F-8B4C-554E-BA20-458A0267BC0D}"/>
              </a:ext>
            </a:extLst>
          </p:cNvPr>
          <p:cNvSpPr/>
          <p:nvPr/>
        </p:nvSpPr>
        <p:spPr>
          <a:xfrm>
            <a:off x="399730" y="1207800"/>
            <a:ext cx="3694232" cy="2361626"/>
          </a:xfrm>
          <a:prstGeom prst="rect">
            <a:avLst/>
          </a:prstGeom>
          <a:solidFill>
            <a:sysClr val="window" lastClr="FFFFFF">
              <a:lumMod val="95000"/>
              <a:alpha val="13000"/>
            </a:sysClr>
          </a:solidFill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E1AC2F5-1792-EA4D-A8CA-CDD0C3DE9663}"/>
              </a:ext>
            </a:extLst>
          </p:cNvPr>
          <p:cNvSpPr/>
          <p:nvPr/>
        </p:nvSpPr>
        <p:spPr>
          <a:xfrm>
            <a:off x="4268099" y="1207826"/>
            <a:ext cx="3693600" cy="2361626"/>
          </a:xfrm>
          <a:prstGeom prst="rect">
            <a:avLst/>
          </a:prstGeom>
          <a:solidFill>
            <a:sysClr val="window" lastClr="FFFFFF">
              <a:lumMod val="95000"/>
              <a:alpha val="13000"/>
            </a:sysClr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67EC881-5406-B246-8D89-1DDF3F571E0A}"/>
              </a:ext>
            </a:extLst>
          </p:cNvPr>
          <p:cNvSpPr/>
          <p:nvPr/>
        </p:nvSpPr>
        <p:spPr>
          <a:xfrm>
            <a:off x="387223" y="3755272"/>
            <a:ext cx="5626800" cy="2763258"/>
          </a:xfrm>
          <a:prstGeom prst="rect">
            <a:avLst/>
          </a:prstGeom>
          <a:solidFill>
            <a:sysClr val="window" lastClr="FFFFFF">
              <a:lumMod val="95000"/>
              <a:alpha val="13000"/>
            </a:sysClr>
          </a:solidFill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B3D603-D098-BE4F-8EC1-A49D8984377B}"/>
              </a:ext>
            </a:extLst>
          </p:cNvPr>
          <p:cNvSpPr txBox="1"/>
          <p:nvPr/>
        </p:nvSpPr>
        <p:spPr>
          <a:xfrm>
            <a:off x="184244" y="103006"/>
            <a:ext cx="8693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MALAYSIA: </a:t>
            </a:r>
            <a:r>
              <a:rPr lang="en-US" altLang="zh-CN" sz="2800" b="1" dirty="0">
                <a:solidFill>
                  <a:srgbClr val="FFDB39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OUR IDEAL HIGH-GROWTH ENTRY MARKET</a:t>
            </a:r>
            <a:endParaRPr lang="zh-CN" altLang="en-US" sz="2800" b="1" dirty="0">
              <a:solidFill>
                <a:srgbClr val="FFDB39"/>
              </a:solidFill>
              <a:latin typeface="Britannic Bold" panose="020B0903060703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CBFB0F-3D03-BF4B-A162-AED20129A8CE}"/>
              </a:ext>
            </a:extLst>
          </p:cNvPr>
          <p:cNvSpPr txBox="1"/>
          <p:nvPr/>
        </p:nvSpPr>
        <p:spPr>
          <a:xfrm>
            <a:off x="8225249" y="1385228"/>
            <a:ext cx="3394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Arial" panose="020B0604020202020204" pitchFamily="34" charset="0"/>
              </a:rPr>
              <a:t>MATURE CHANNELS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连接符 64">
            <a:extLst>
              <a:ext uri="{FF2B5EF4-FFF2-40B4-BE49-F238E27FC236}">
                <a16:creationId xmlns:a16="http://schemas.microsoft.com/office/drawing/2014/main" id="{D48E2D26-3F74-5C47-A858-E6702217879A}"/>
              </a:ext>
            </a:extLst>
          </p:cNvPr>
          <p:cNvCxnSpPr>
            <a:cxnSpLocks/>
          </p:cNvCxnSpPr>
          <p:nvPr/>
        </p:nvCxnSpPr>
        <p:spPr>
          <a:xfrm>
            <a:off x="8310983" y="1883391"/>
            <a:ext cx="3121200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cxnSp>
      <p:cxnSp>
        <p:nvCxnSpPr>
          <p:cNvPr id="28" name="直接连接符 53">
            <a:extLst>
              <a:ext uri="{FF2B5EF4-FFF2-40B4-BE49-F238E27FC236}">
                <a16:creationId xmlns:a16="http://schemas.microsoft.com/office/drawing/2014/main" id="{24507B2A-87A9-064E-946C-9AAAA9F863AB}"/>
              </a:ext>
            </a:extLst>
          </p:cNvPr>
          <p:cNvCxnSpPr>
            <a:cxnSpLocks/>
          </p:cNvCxnSpPr>
          <p:nvPr/>
        </p:nvCxnSpPr>
        <p:spPr>
          <a:xfrm>
            <a:off x="647395" y="1883365"/>
            <a:ext cx="3119769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DB9D163-7346-B24A-8DE7-0C5713A3C490}"/>
              </a:ext>
            </a:extLst>
          </p:cNvPr>
          <p:cNvSpPr txBox="1"/>
          <p:nvPr/>
        </p:nvSpPr>
        <p:spPr>
          <a:xfrm>
            <a:off x="572137" y="1378384"/>
            <a:ext cx="337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Arial" panose="020B0604020202020204" pitchFamily="34" charset="0"/>
              </a:rPr>
              <a:t>STRONG PURCHASING POWER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FB19EFE-F9E5-5740-AFE7-BE7909E430FD}"/>
              </a:ext>
            </a:extLst>
          </p:cNvPr>
          <p:cNvSpPr txBox="1"/>
          <p:nvPr/>
        </p:nvSpPr>
        <p:spPr>
          <a:xfrm>
            <a:off x="548717" y="2026060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Ranks top 3 in ASEAN 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purchasing power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E1EBB0A-972A-A240-8DEF-BC0166A345A2}"/>
              </a:ext>
            </a:extLst>
          </p:cNvPr>
          <p:cNvGrpSpPr/>
          <p:nvPr/>
        </p:nvGrpSpPr>
        <p:grpSpPr>
          <a:xfrm>
            <a:off x="2246846" y="2666444"/>
            <a:ext cx="1657490" cy="902982"/>
            <a:chOff x="2220424" y="2526018"/>
            <a:chExt cx="1657490" cy="902982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4A3732D-69AB-DE47-8B65-3DA62BFF821E}"/>
                </a:ext>
              </a:extLst>
            </p:cNvPr>
            <p:cNvSpPr txBox="1"/>
            <p:nvPr/>
          </p:nvSpPr>
          <p:spPr>
            <a:xfrm>
              <a:off x="2220424" y="2526018"/>
              <a:ext cx="159748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DB39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$13K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EA2F2CB-E50C-5049-B826-4FA5496A72E3}"/>
                </a:ext>
              </a:extLst>
            </p:cNvPr>
            <p:cNvSpPr txBox="1"/>
            <p:nvPr/>
          </p:nvSpPr>
          <p:spPr>
            <a:xfrm>
              <a:off x="2552376" y="3152001"/>
              <a:ext cx="13255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GDP per capita 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86F96225-CF5C-7646-A592-08920820A790}"/>
              </a:ext>
            </a:extLst>
          </p:cNvPr>
          <p:cNvSpPr txBox="1"/>
          <p:nvPr/>
        </p:nvSpPr>
        <p:spPr>
          <a:xfrm>
            <a:off x="4479720" y="1385228"/>
            <a:ext cx="3394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Arial" panose="020B0604020202020204" pitchFamily="34" charset="0"/>
              </a:rPr>
              <a:t>MASSIVE USER BASE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37" name="直接连接符 63">
            <a:extLst>
              <a:ext uri="{FF2B5EF4-FFF2-40B4-BE49-F238E27FC236}">
                <a16:creationId xmlns:a16="http://schemas.microsoft.com/office/drawing/2014/main" id="{AAAE1EFD-459A-624E-B3CE-629FF3DDDE04}"/>
              </a:ext>
            </a:extLst>
          </p:cNvPr>
          <p:cNvCxnSpPr>
            <a:cxnSpLocks/>
          </p:cNvCxnSpPr>
          <p:nvPr/>
        </p:nvCxnSpPr>
        <p:spPr>
          <a:xfrm>
            <a:off x="4551104" y="1883391"/>
            <a:ext cx="3121200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41493FD9-6FE4-644A-B41B-0C71EE5094BE}"/>
              </a:ext>
            </a:extLst>
          </p:cNvPr>
          <p:cNvSpPr txBox="1"/>
          <p:nvPr/>
        </p:nvSpPr>
        <p:spPr>
          <a:xfrm>
            <a:off x="4479720" y="2002935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A highly mature smartphone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market, 92% penetration rate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E0A1BA2-B5D0-7A47-8811-B2314713F7F8}"/>
              </a:ext>
            </a:extLst>
          </p:cNvPr>
          <p:cNvGrpSpPr/>
          <p:nvPr/>
        </p:nvGrpSpPr>
        <p:grpSpPr>
          <a:xfrm>
            <a:off x="6014023" y="2687800"/>
            <a:ext cx="2011056" cy="881626"/>
            <a:chOff x="5668129" y="2547093"/>
            <a:chExt cx="2011056" cy="881626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AFAE6AA1-DAE6-7242-A6ED-2BA9FA6AD742}"/>
                </a:ext>
              </a:extLst>
            </p:cNvPr>
            <p:cNvSpPr txBox="1"/>
            <p:nvPr/>
          </p:nvSpPr>
          <p:spPr>
            <a:xfrm>
              <a:off x="5668129" y="2547093"/>
              <a:ext cx="18037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DB39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31M+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8DAF289-E2F3-7442-AB7D-2EDE697DA753}"/>
                </a:ext>
              </a:extLst>
            </p:cNvPr>
            <p:cNvSpPr txBox="1"/>
            <p:nvPr/>
          </p:nvSpPr>
          <p:spPr>
            <a:xfrm>
              <a:off x="5927136" y="3151720"/>
              <a:ext cx="175204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smartphone users</a:t>
              </a: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C43541E2-1D30-A647-A1CF-8AB039D2C51B}"/>
              </a:ext>
            </a:extLst>
          </p:cNvPr>
          <p:cNvSpPr txBox="1"/>
          <p:nvPr/>
        </p:nvSpPr>
        <p:spPr>
          <a:xfrm>
            <a:off x="647395" y="4002767"/>
            <a:ext cx="51444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Arial" panose="020B0604020202020204" pitchFamily="34" charset="0"/>
              </a:rPr>
              <a:t>RIGID DEMAND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649360C-782C-B846-BD65-F2F59190457F}"/>
              </a:ext>
            </a:extLst>
          </p:cNvPr>
          <p:cNvSpPr txBox="1"/>
          <p:nvPr/>
        </p:nvSpPr>
        <p:spPr>
          <a:xfrm>
            <a:off x="647395" y="4320603"/>
            <a:ext cx="478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High annual screen protector demand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High repeat consumption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356D9D3-7503-DA4A-8EEC-A375D295AC13}"/>
              </a:ext>
            </a:extLst>
          </p:cNvPr>
          <p:cNvGrpSpPr/>
          <p:nvPr/>
        </p:nvGrpSpPr>
        <p:grpSpPr>
          <a:xfrm>
            <a:off x="2756277" y="5532091"/>
            <a:ext cx="3061565" cy="914773"/>
            <a:chOff x="1928692" y="2585937"/>
            <a:chExt cx="2010047" cy="781813"/>
          </a:xfrm>
          <a:noFill/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E145235-5647-394C-8812-1CF02CF55C83}"/>
                </a:ext>
              </a:extLst>
            </p:cNvPr>
            <p:cNvSpPr txBox="1"/>
            <p:nvPr/>
          </p:nvSpPr>
          <p:spPr>
            <a:xfrm>
              <a:off x="2341256" y="2585937"/>
              <a:ext cx="1597483" cy="60499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DB39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55M+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AC10BA2-82D3-F046-B822-06916F6E5E9E}"/>
                </a:ext>
              </a:extLst>
            </p:cNvPr>
            <p:cNvSpPr txBox="1"/>
            <p:nvPr/>
          </p:nvSpPr>
          <p:spPr>
            <a:xfrm>
              <a:off x="1928692" y="3131012"/>
              <a:ext cx="1992965" cy="23673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annual screen protector demand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91665ED3-CB98-3F4D-B407-AC982A0948CA}"/>
              </a:ext>
            </a:extLst>
          </p:cNvPr>
          <p:cNvSpPr/>
          <p:nvPr/>
        </p:nvSpPr>
        <p:spPr>
          <a:xfrm>
            <a:off x="6177977" y="3744424"/>
            <a:ext cx="5626800" cy="2749815"/>
          </a:xfrm>
          <a:prstGeom prst="rect">
            <a:avLst/>
          </a:prstGeom>
          <a:solidFill>
            <a:srgbClr val="FFDB39"/>
          </a:solidFill>
          <a:ln w="63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DD718B3-BF8F-C340-BE31-ABE7A41BC3B9}"/>
              </a:ext>
            </a:extLst>
          </p:cNvPr>
          <p:cNvSpPr txBox="1"/>
          <p:nvPr/>
        </p:nvSpPr>
        <p:spPr>
          <a:xfrm>
            <a:off x="6444645" y="3993628"/>
            <a:ext cx="5144430" cy="323165"/>
          </a:xfrm>
          <a:prstGeom prst="rect">
            <a:avLst/>
          </a:prstGeom>
          <a:solidFill>
            <a:srgbClr val="FFDB39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0" cap="none" spc="0" normalizeH="0" baseline="0" noProof="0" dirty="0">
                <a:ln>
                  <a:noFill/>
                </a:ln>
                <a:solidFill>
                  <a:srgbClr val="12274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Arial" panose="020B0604020202020204" pitchFamily="34" charset="0"/>
              </a:rPr>
              <a:t>FRIENDLY ENTRY</a:t>
            </a:r>
            <a:endParaRPr kumimoji="0" lang="zh-CN" altLang="en-US" sz="1500" b="1" i="0" u="none" strike="noStrike" kern="0" cap="none" spc="0" normalizeH="0" baseline="0" noProof="0" dirty="0">
              <a:ln>
                <a:noFill/>
              </a:ln>
              <a:solidFill>
                <a:srgbClr val="12274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B32538F-D88B-764D-A09A-C0D8A06C844B}"/>
              </a:ext>
            </a:extLst>
          </p:cNvPr>
          <p:cNvSpPr txBox="1"/>
          <p:nvPr/>
        </p:nvSpPr>
        <p:spPr>
          <a:xfrm>
            <a:off x="6444645" y="4284478"/>
            <a:ext cx="4787582" cy="523221"/>
          </a:xfrm>
          <a:prstGeom prst="rect">
            <a:avLst/>
          </a:prstGeom>
          <a:solidFill>
            <a:srgbClr val="FFDB39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12274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High acceptance of Chinese brands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12274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RCEP tariff benefits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15C9269-0388-5140-B7EE-20FED4512F97}"/>
              </a:ext>
            </a:extLst>
          </p:cNvPr>
          <p:cNvSpPr txBox="1"/>
          <p:nvPr/>
        </p:nvSpPr>
        <p:spPr>
          <a:xfrm>
            <a:off x="8225249" y="2026060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Most of consumers buy </a:t>
            </a:r>
          </a:p>
          <a:p>
            <a:r>
              <a:rPr lang="en-US" altLang="zh-CN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3C accessories via e-commerce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E9A721F-4DF9-3543-AEAA-058052F6BC49}"/>
              </a:ext>
            </a:extLst>
          </p:cNvPr>
          <p:cNvSpPr txBox="1"/>
          <p:nvPr/>
        </p:nvSpPr>
        <p:spPr>
          <a:xfrm>
            <a:off x="10228997" y="2649266"/>
            <a:ext cx="1344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4000" b="1" dirty="0">
                <a:solidFill>
                  <a:srgbClr val="FFDB39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76% </a:t>
            </a:r>
            <a:endParaRPr lang="zh-CN" altLang="en-US" sz="4000" dirty="0">
              <a:solidFill>
                <a:srgbClr val="FFDB39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5932C0F-49CD-2040-B9DE-855479B410B5}"/>
              </a:ext>
            </a:extLst>
          </p:cNvPr>
          <p:cNvSpPr txBox="1"/>
          <p:nvPr/>
        </p:nvSpPr>
        <p:spPr>
          <a:xfrm>
            <a:off x="9526542" y="3295744"/>
            <a:ext cx="22657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purchase via e-commerce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cxnSp>
        <p:nvCxnSpPr>
          <p:cNvPr id="57" name="直接连接符 103">
            <a:extLst>
              <a:ext uri="{FF2B5EF4-FFF2-40B4-BE49-F238E27FC236}">
                <a16:creationId xmlns:a16="http://schemas.microsoft.com/office/drawing/2014/main" id="{5FE88659-784F-C545-9414-77D7FD406E42}"/>
              </a:ext>
            </a:extLst>
          </p:cNvPr>
          <p:cNvCxnSpPr>
            <a:cxnSpLocks/>
          </p:cNvCxnSpPr>
          <p:nvPr/>
        </p:nvCxnSpPr>
        <p:spPr>
          <a:xfrm flipV="1">
            <a:off x="6642412" y="5709062"/>
            <a:ext cx="0" cy="353942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8" name="直接连接符 106">
            <a:extLst>
              <a:ext uri="{FF2B5EF4-FFF2-40B4-BE49-F238E27FC236}">
                <a16:creationId xmlns:a16="http://schemas.microsoft.com/office/drawing/2014/main" id="{38F4950A-B03A-3C42-86F4-45B252E0F8F9}"/>
              </a:ext>
            </a:extLst>
          </p:cNvPr>
          <p:cNvCxnSpPr>
            <a:cxnSpLocks/>
          </p:cNvCxnSpPr>
          <p:nvPr/>
        </p:nvCxnSpPr>
        <p:spPr>
          <a:xfrm flipV="1">
            <a:off x="6803205" y="5709062"/>
            <a:ext cx="0" cy="353942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59" name="直接连接符 107">
            <a:extLst>
              <a:ext uri="{FF2B5EF4-FFF2-40B4-BE49-F238E27FC236}">
                <a16:creationId xmlns:a16="http://schemas.microsoft.com/office/drawing/2014/main" id="{24FBF59B-145A-3C4E-B5E2-A277D993E3E9}"/>
              </a:ext>
            </a:extLst>
          </p:cNvPr>
          <p:cNvCxnSpPr>
            <a:cxnSpLocks/>
          </p:cNvCxnSpPr>
          <p:nvPr/>
        </p:nvCxnSpPr>
        <p:spPr>
          <a:xfrm flipV="1">
            <a:off x="6963998" y="5709062"/>
            <a:ext cx="0" cy="353942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0" name="直接连接符 108">
            <a:extLst>
              <a:ext uri="{FF2B5EF4-FFF2-40B4-BE49-F238E27FC236}">
                <a16:creationId xmlns:a16="http://schemas.microsoft.com/office/drawing/2014/main" id="{697F05A0-7488-5D4F-94AE-26F17BBF522F}"/>
              </a:ext>
            </a:extLst>
          </p:cNvPr>
          <p:cNvCxnSpPr>
            <a:cxnSpLocks/>
          </p:cNvCxnSpPr>
          <p:nvPr/>
        </p:nvCxnSpPr>
        <p:spPr>
          <a:xfrm flipV="1">
            <a:off x="7124791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1" name="直接连接符 109">
            <a:extLst>
              <a:ext uri="{FF2B5EF4-FFF2-40B4-BE49-F238E27FC236}">
                <a16:creationId xmlns:a16="http://schemas.microsoft.com/office/drawing/2014/main" id="{040A674C-A785-6B42-A22D-BBE9357BF960}"/>
              </a:ext>
            </a:extLst>
          </p:cNvPr>
          <p:cNvCxnSpPr>
            <a:cxnSpLocks/>
          </p:cNvCxnSpPr>
          <p:nvPr/>
        </p:nvCxnSpPr>
        <p:spPr>
          <a:xfrm flipV="1">
            <a:off x="7285584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2" name="直接连接符 110">
            <a:extLst>
              <a:ext uri="{FF2B5EF4-FFF2-40B4-BE49-F238E27FC236}">
                <a16:creationId xmlns:a16="http://schemas.microsoft.com/office/drawing/2014/main" id="{9B6575BF-39B0-094D-BB01-32CEC4C6F994}"/>
              </a:ext>
            </a:extLst>
          </p:cNvPr>
          <p:cNvCxnSpPr>
            <a:cxnSpLocks/>
          </p:cNvCxnSpPr>
          <p:nvPr/>
        </p:nvCxnSpPr>
        <p:spPr>
          <a:xfrm flipV="1">
            <a:off x="7446377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3" name="直接连接符 111">
            <a:extLst>
              <a:ext uri="{FF2B5EF4-FFF2-40B4-BE49-F238E27FC236}">
                <a16:creationId xmlns:a16="http://schemas.microsoft.com/office/drawing/2014/main" id="{D58867DD-E3F2-0F4E-806A-28098B45A757}"/>
              </a:ext>
            </a:extLst>
          </p:cNvPr>
          <p:cNvCxnSpPr>
            <a:cxnSpLocks/>
          </p:cNvCxnSpPr>
          <p:nvPr/>
        </p:nvCxnSpPr>
        <p:spPr>
          <a:xfrm flipV="1">
            <a:off x="7607170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4" name="直接连接符 112">
            <a:extLst>
              <a:ext uri="{FF2B5EF4-FFF2-40B4-BE49-F238E27FC236}">
                <a16:creationId xmlns:a16="http://schemas.microsoft.com/office/drawing/2014/main" id="{60B90A99-AF6B-2947-8476-522DD7B085F0}"/>
              </a:ext>
            </a:extLst>
          </p:cNvPr>
          <p:cNvCxnSpPr>
            <a:cxnSpLocks/>
          </p:cNvCxnSpPr>
          <p:nvPr/>
        </p:nvCxnSpPr>
        <p:spPr>
          <a:xfrm flipV="1">
            <a:off x="7767963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5" name="直接连接符 113">
            <a:extLst>
              <a:ext uri="{FF2B5EF4-FFF2-40B4-BE49-F238E27FC236}">
                <a16:creationId xmlns:a16="http://schemas.microsoft.com/office/drawing/2014/main" id="{E410586B-B214-DC4E-B3E3-20708C978C13}"/>
              </a:ext>
            </a:extLst>
          </p:cNvPr>
          <p:cNvCxnSpPr>
            <a:cxnSpLocks/>
          </p:cNvCxnSpPr>
          <p:nvPr/>
        </p:nvCxnSpPr>
        <p:spPr>
          <a:xfrm flipV="1">
            <a:off x="7928756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6" name="直接连接符 114">
            <a:extLst>
              <a:ext uri="{FF2B5EF4-FFF2-40B4-BE49-F238E27FC236}">
                <a16:creationId xmlns:a16="http://schemas.microsoft.com/office/drawing/2014/main" id="{0BB66857-AD8F-4D42-8B0E-DFAA0448A8A3}"/>
              </a:ext>
            </a:extLst>
          </p:cNvPr>
          <p:cNvCxnSpPr>
            <a:cxnSpLocks/>
          </p:cNvCxnSpPr>
          <p:nvPr/>
        </p:nvCxnSpPr>
        <p:spPr>
          <a:xfrm flipV="1">
            <a:off x="8089549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7" name="直接连接符 115">
            <a:extLst>
              <a:ext uri="{FF2B5EF4-FFF2-40B4-BE49-F238E27FC236}">
                <a16:creationId xmlns:a16="http://schemas.microsoft.com/office/drawing/2014/main" id="{F65A132A-A482-464C-95D5-D36AB226A5A6}"/>
              </a:ext>
            </a:extLst>
          </p:cNvPr>
          <p:cNvCxnSpPr>
            <a:cxnSpLocks/>
          </p:cNvCxnSpPr>
          <p:nvPr/>
        </p:nvCxnSpPr>
        <p:spPr>
          <a:xfrm flipV="1">
            <a:off x="8250342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68" name="直接连接符 116">
            <a:extLst>
              <a:ext uri="{FF2B5EF4-FFF2-40B4-BE49-F238E27FC236}">
                <a16:creationId xmlns:a16="http://schemas.microsoft.com/office/drawing/2014/main" id="{F2266D51-39BC-9344-887B-0D7471147CF0}"/>
              </a:ext>
            </a:extLst>
          </p:cNvPr>
          <p:cNvCxnSpPr>
            <a:cxnSpLocks/>
          </p:cNvCxnSpPr>
          <p:nvPr/>
        </p:nvCxnSpPr>
        <p:spPr>
          <a:xfrm flipV="1">
            <a:off x="8411139" y="5709633"/>
            <a:ext cx="0" cy="35280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69" name="图片 68">
            <a:extLst>
              <a:ext uri="{FF2B5EF4-FFF2-40B4-BE49-F238E27FC236}">
                <a16:creationId xmlns:a16="http://schemas.microsoft.com/office/drawing/2014/main" id="{2E4F346B-5E4C-AE45-914C-600AEB883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EFB5"/>
              </a:clrFrom>
              <a:clrTo>
                <a:srgbClr val="FDEFB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41" b="76552" l="2778" r="97108">
                        <a14:foregroundMark x1="47527" y1="73668" x2="44216" y2="76614"/>
                        <a14:foregroundMark x1="80632" y1="18307" x2="81735" y2="15172"/>
                        <a14:foregroundMark x1="81735" y1="13668" x2="82534" y2="13856"/>
                        <a14:foregroundMark x1="84627" y1="13480" x2="84627" y2="13480"/>
                        <a14:foregroundMark x1="84627" y1="13166" x2="84627" y2="13166"/>
                        <a14:foregroundMark x1="90335" y1="24577" x2="90335" y2="24577"/>
                        <a14:foregroundMark x1="91857" y1="32665" x2="91857" y2="32665"/>
                        <a14:foregroundMark x1="92846" y1="29530" x2="92846" y2="29530"/>
                        <a14:foregroundMark x1="96081" y1="32351" x2="96081" y2="32351"/>
                        <a14:foregroundMark x1="97184" y1="33166" x2="97184" y2="33166"/>
                        <a14:foregroundMark x1="16514" y1="38934" x2="16514" y2="38934"/>
                        <a14:foregroundMark x1="5898" y1="24263" x2="5898" y2="24263"/>
                        <a14:foregroundMark x1="2778" y1="17994" x2="2778" y2="17994"/>
                        <a14:foregroundMark x1="35693" y1="68213" x2="35693" y2="68213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86" b="16441"/>
          <a:stretch>
            <a:fillRect/>
          </a:stretch>
        </p:blipFill>
        <p:spPr>
          <a:xfrm>
            <a:off x="8838436" y="4857008"/>
            <a:ext cx="2644679" cy="11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F172A">
                <a:alpha val="100000"/>
              </a:srgbClr>
            </a:gs>
            <a:gs pos="100000">
              <a:srgbClr val="172E71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文本框 90">
            <a:extLst>
              <a:ext uri="{FF2B5EF4-FFF2-40B4-BE49-F238E27FC236}">
                <a16:creationId xmlns:a16="http://schemas.microsoft.com/office/drawing/2014/main" id="{4E7390F1-A795-4041-830D-A5EEFAA16790}"/>
              </a:ext>
            </a:extLst>
          </p:cNvPr>
          <p:cNvSpPr txBox="1"/>
          <p:nvPr/>
        </p:nvSpPr>
        <p:spPr>
          <a:xfrm>
            <a:off x="366785" y="405166"/>
            <a:ext cx="5918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DB39"/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3 CRITICAL PAIN POINTS </a:t>
            </a:r>
          </a:p>
          <a:p>
            <a:r>
              <a:rPr lang="en-US" altLang="zh-CN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  <a:ea typeface="PingFang SC" panose="020B0400000000000000" pitchFamily="34" charset="-122"/>
              </a:rPr>
              <a:t>LOCAL MARKET FAILS TO SOLVE</a:t>
            </a:r>
            <a:endParaRPr lang="zh-CN" altLang="en-US" sz="3200" b="1" dirty="0">
              <a:solidFill>
                <a:schemeClr val="accent1">
                  <a:lumMod val="20000"/>
                  <a:lumOff val="80000"/>
                </a:schemeClr>
              </a:solidFill>
              <a:latin typeface="Britannic Bold" panose="020B0903060703020204" pitchFamily="34" charset="0"/>
              <a:ea typeface="PingFang SC" panose="020B0400000000000000" pitchFamily="34" charset="-122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D9E68083-78A3-6441-A2BC-40068D972283}"/>
              </a:ext>
            </a:extLst>
          </p:cNvPr>
          <p:cNvSpPr txBox="1"/>
          <p:nvPr/>
        </p:nvSpPr>
        <p:spPr>
          <a:xfrm>
            <a:off x="407727" y="1727208"/>
            <a:ext cx="73100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However, this booming market has three critical unmet pain points.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9090B939-DFFE-8649-B07B-12F53F40B3DA}"/>
              </a:ext>
            </a:extLst>
          </p:cNvPr>
          <p:cNvGrpSpPr/>
          <p:nvPr/>
        </p:nvGrpSpPr>
        <p:grpSpPr>
          <a:xfrm>
            <a:off x="407727" y="2654491"/>
            <a:ext cx="7866229" cy="1042900"/>
            <a:chOff x="407727" y="2920622"/>
            <a:chExt cx="7866229" cy="1042900"/>
          </a:xfrm>
        </p:grpSpPr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EB61F9B4-DBB5-5847-BB35-9A3668528245}"/>
                </a:ext>
              </a:extLst>
            </p:cNvPr>
            <p:cNvGrpSpPr/>
            <p:nvPr/>
          </p:nvGrpSpPr>
          <p:grpSpPr>
            <a:xfrm>
              <a:off x="407727" y="2920622"/>
              <a:ext cx="7180428" cy="407870"/>
              <a:chOff x="545910" y="2920621"/>
              <a:chExt cx="4635574" cy="433716"/>
            </a:xfrm>
          </p:grpSpPr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CE02CBD0-F332-1B4F-8BA2-A92405F95DB5}"/>
                  </a:ext>
                </a:extLst>
              </p:cNvPr>
              <p:cNvSpPr txBox="1"/>
              <p:nvPr/>
            </p:nvSpPr>
            <p:spPr>
              <a:xfrm>
                <a:off x="545910" y="2920621"/>
                <a:ext cx="702860" cy="39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  <a:cs typeface="Arial" panose="020B0604020202020204" pitchFamily="34" charset="0"/>
                  </a:rPr>
                  <a:t>01.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97" name="直接连接符 32">
                <a:extLst>
                  <a:ext uri="{FF2B5EF4-FFF2-40B4-BE49-F238E27FC236}">
                    <a16:creationId xmlns:a16="http://schemas.microsoft.com/office/drawing/2014/main" id="{5F60BB14-C6A9-BB4E-BFEC-B4BBD4633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76" y="3354337"/>
                <a:ext cx="4582708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E4DD63F0-93DA-1940-8C28-CCD830421F71}"/>
                  </a:ext>
                </a:extLst>
              </p:cNvPr>
              <p:cNvSpPr txBox="1"/>
              <p:nvPr/>
            </p:nvSpPr>
            <p:spPr>
              <a:xfrm>
                <a:off x="1688009" y="2931566"/>
                <a:ext cx="2195583" cy="392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POLARIZED SUPPLY</a:t>
                </a:r>
              </a:p>
            </p:txBody>
          </p:sp>
        </p:grp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F3E9EEBB-744C-A04E-98F9-A5D203180F22}"/>
                </a:ext>
              </a:extLst>
            </p:cNvPr>
            <p:cNvSpPr txBox="1"/>
            <p:nvPr/>
          </p:nvSpPr>
          <p:spPr>
            <a:xfrm>
              <a:off x="2176820" y="3378747"/>
              <a:ext cx="60971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Premium brands overpriced (≥30 MYR)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Cheap white-label has poor quality &amp; no warranty</a:t>
              </a: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61B27E7B-B884-1D47-9749-2FF52AFA05E2}"/>
              </a:ext>
            </a:extLst>
          </p:cNvPr>
          <p:cNvGrpSpPr/>
          <p:nvPr/>
        </p:nvGrpSpPr>
        <p:grpSpPr>
          <a:xfrm>
            <a:off x="407727" y="3922025"/>
            <a:ext cx="7866229" cy="1042900"/>
            <a:chOff x="407727" y="2920622"/>
            <a:chExt cx="7866229" cy="1042900"/>
          </a:xfrm>
        </p:grpSpPr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D3B8343D-FF9D-C94E-AFFB-6F9878521D1C}"/>
                </a:ext>
              </a:extLst>
            </p:cNvPr>
            <p:cNvGrpSpPr/>
            <p:nvPr/>
          </p:nvGrpSpPr>
          <p:grpSpPr>
            <a:xfrm>
              <a:off x="407727" y="2920622"/>
              <a:ext cx="7181088" cy="407870"/>
              <a:chOff x="545910" y="2920621"/>
              <a:chExt cx="4636000" cy="433716"/>
            </a:xfrm>
          </p:grpSpPr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C9FF3131-9CFF-E94F-893A-7B894F0611E5}"/>
                  </a:ext>
                </a:extLst>
              </p:cNvPr>
              <p:cNvSpPr txBox="1"/>
              <p:nvPr/>
            </p:nvSpPr>
            <p:spPr>
              <a:xfrm>
                <a:off x="545910" y="2920621"/>
                <a:ext cx="702860" cy="39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  <a:cs typeface="Arial" panose="020B0604020202020204" pitchFamily="34" charset="0"/>
                  </a:rPr>
                  <a:t>02.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直接连接符 56">
                <a:extLst>
                  <a:ext uri="{FF2B5EF4-FFF2-40B4-BE49-F238E27FC236}">
                    <a16:creationId xmlns:a16="http://schemas.microsoft.com/office/drawing/2014/main" id="{C570DE57-755E-2C47-A0B6-0FD264E22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76" y="3354337"/>
                <a:ext cx="45831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04" name="文本框 103">
                <a:extLst>
                  <a:ext uri="{FF2B5EF4-FFF2-40B4-BE49-F238E27FC236}">
                    <a16:creationId xmlns:a16="http://schemas.microsoft.com/office/drawing/2014/main" id="{DA9D745E-DD37-934F-8561-40836157F9F1}"/>
                  </a:ext>
                </a:extLst>
              </p:cNvPr>
              <p:cNvSpPr txBox="1"/>
              <p:nvPr/>
            </p:nvSpPr>
            <p:spPr>
              <a:xfrm>
                <a:off x="1688009" y="2931566"/>
                <a:ext cx="2674072" cy="392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HIGH APPLICATION FRICTION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7AE7B467-DDB0-4D40-9B88-430D2787A91B}"/>
                </a:ext>
              </a:extLst>
            </p:cNvPr>
            <p:cNvSpPr txBox="1"/>
            <p:nvPr/>
          </p:nvSpPr>
          <p:spPr>
            <a:xfrm>
              <a:off x="2176820" y="3378747"/>
              <a:ext cx="60971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Manual application causes bubbles/misalignment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Offline service costs extra time &amp; fees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9CFF7F65-90AA-374B-8749-3EC2441C6915}"/>
              </a:ext>
            </a:extLst>
          </p:cNvPr>
          <p:cNvGrpSpPr/>
          <p:nvPr/>
        </p:nvGrpSpPr>
        <p:grpSpPr>
          <a:xfrm>
            <a:off x="407727" y="5189559"/>
            <a:ext cx="7866229" cy="1042900"/>
            <a:chOff x="407727" y="2920622"/>
            <a:chExt cx="7866229" cy="1042900"/>
          </a:xfrm>
        </p:grpSpPr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C8A3B0EA-C4FC-8F44-889E-650BF8F00301}"/>
                </a:ext>
              </a:extLst>
            </p:cNvPr>
            <p:cNvGrpSpPr/>
            <p:nvPr/>
          </p:nvGrpSpPr>
          <p:grpSpPr>
            <a:xfrm>
              <a:off x="407727" y="2920622"/>
              <a:ext cx="7181088" cy="407870"/>
              <a:chOff x="545910" y="2920621"/>
              <a:chExt cx="4636000" cy="433716"/>
            </a:xfrm>
          </p:grpSpPr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15A25B86-D01F-4B43-86E1-41BDDE4909A6}"/>
                  </a:ext>
                </a:extLst>
              </p:cNvPr>
              <p:cNvSpPr txBox="1"/>
              <p:nvPr/>
            </p:nvSpPr>
            <p:spPr>
              <a:xfrm>
                <a:off x="545910" y="2920621"/>
                <a:ext cx="702860" cy="39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  <a:cs typeface="Arial" panose="020B0604020202020204" pitchFamily="34" charset="0"/>
                  </a:rPr>
                  <a:t>03.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109" name="直接连接符 62">
                <a:extLst>
                  <a:ext uri="{FF2B5EF4-FFF2-40B4-BE49-F238E27FC236}">
                    <a16:creationId xmlns:a16="http://schemas.microsoft.com/office/drawing/2014/main" id="{0689D3D2-0E50-9B4E-894F-E0AA3B150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776" y="3354337"/>
                <a:ext cx="458313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DB429119-DD97-354E-94AD-F680CC90C9C3}"/>
                  </a:ext>
                </a:extLst>
              </p:cNvPr>
              <p:cNvSpPr txBox="1"/>
              <p:nvPr/>
            </p:nvSpPr>
            <p:spPr>
              <a:xfrm>
                <a:off x="1688009" y="2931566"/>
                <a:ext cx="2195583" cy="392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ingFang SC" panose="020B0400000000000000" pitchFamily="34" charset="-122"/>
                    <a:ea typeface="PingFang SC" panose="020B0400000000000000" pitchFamily="34" charset="-122"/>
                  </a:rPr>
                  <a:t>CLEAR CATEGORY GAP</a:t>
                </a:r>
                <a:endPara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p:grp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579FEF4A-BA02-3641-B661-679491069F63}"/>
                </a:ext>
              </a:extLst>
            </p:cNvPr>
            <p:cNvSpPr txBox="1"/>
            <p:nvPr/>
          </p:nvSpPr>
          <p:spPr>
            <a:xfrm>
              <a:off x="2176820" y="3378747"/>
              <a:ext cx="60971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No leading brand for foolproof one-step self-adhesive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PingFang SC" panose="020B0400000000000000" pitchFamily="34" charset="-122"/>
                  <a:ea typeface="PingFang SC" panose="020B0400000000000000" pitchFamily="34" charset="-122"/>
                </a:rPr>
                <a:t>screen protectors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pic>
        <p:nvPicPr>
          <p:cNvPr id="111" name="图片 110">
            <a:extLst>
              <a:ext uri="{FF2B5EF4-FFF2-40B4-BE49-F238E27FC236}">
                <a16:creationId xmlns:a16="http://schemas.microsoft.com/office/drawing/2014/main" id="{E7E3D9F9-0A8E-2E41-82F7-1B1ED9A9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208" y="1301086"/>
            <a:ext cx="3594176" cy="47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9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1365C93-F19A-F44E-A9D8-2B3DD2EEB83B}"/>
              </a:ext>
            </a:extLst>
          </p:cNvPr>
          <p:cNvSpPr txBox="1"/>
          <p:nvPr/>
        </p:nvSpPr>
        <p:spPr bwMode="auto">
          <a:xfrm>
            <a:off x="6132611" y="2101851"/>
            <a:ext cx="5682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530">
              <a:defRPr/>
            </a:pPr>
            <a:r>
              <a:rPr lang="en-US" altLang="zh-CN" sz="4800" dirty="0">
                <a:solidFill>
                  <a:srgbClr val="FFDB39"/>
                </a:solidFill>
                <a:latin typeface="Britannic Bold" panose="020B0903060703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PART THREE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F3705B-6B11-E94A-9979-F0742DA7D7DE}"/>
              </a:ext>
            </a:extLst>
          </p:cNvPr>
          <p:cNvSpPr txBox="1"/>
          <p:nvPr/>
        </p:nvSpPr>
        <p:spPr>
          <a:xfrm>
            <a:off x="6132611" y="3388310"/>
            <a:ext cx="529664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" altLang="zh-CN" sz="5400" b="1" dirty="0">
                <a:solidFill>
                  <a:schemeClr val="bg1"/>
                </a:solidFill>
                <a:latin typeface="Britannic Bold" panose="020B0903060703020204" pitchFamily="34" charset="0"/>
                <a:ea typeface="chengrongguangke" panose="03000503000000000000" pitchFamily="49" charset="-122"/>
              </a:rPr>
              <a:t>Product Benefits</a:t>
            </a:r>
            <a:endParaRPr kumimoji="1" lang="zh-CN" altLang="en-US" sz="5400" b="1" dirty="0">
              <a:solidFill>
                <a:schemeClr val="bg1"/>
              </a:solidFill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36941C-3A52-3647-9691-5BC43122611C}"/>
              </a:ext>
            </a:extLst>
          </p:cNvPr>
          <p:cNvGrpSpPr/>
          <p:nvPr/>
        </p:nvGrpSpPr>
        <p:grpSpPr>
          <a:xfrm>
            <a:off x="3306328" y="2101850"/>
            <a:ext cx="2810934" cy="2654300"/>
            <a:chOff x="3357296" y="2101850"/>
            <a:chExt cx="2810934" cy="2654300"/>
          </a:xfrm>
        </p:grpSpPr>
        <p:sp>
          <p:nvSpPr>
            <p:cNvPr id="3" name="六边形 2">
              <a:extLst>
                <a:ext uri="{FF2B5EF4-FFF2-40B4-BE49-F238E27FC236}">
                  <a16:creationId xmlns:a16="http://schemas.microsoft.com/office/drawing/2014/main" id="{DE6E2383-B8D3-FA42-9F75-F001E8D3EC8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74996" y="3621617"/>
              <a:ext cx="958851" cy="8276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96B53D0D-D3B7-A443-AB5F-17998DB76B7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379521" y="4219575"/>
              <a:ext cx="575733" cy="497417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5" name="六边形 4">
              <a:extLst>
                <a:ext uri="{FF2B5EF4-FFF2-40B4-BE49-F238E27FC236}">
                  <a16:creationId xmlns:a16="http://schemas.microsoft.com/office/drawing/2014/main" id="{CE5EA908-445D-9E4E-8C93-B41929EB22F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3307554" y="2151592"/>
              <a:ext cx="719667" cy="620183"/>
            </a:xfrm>
            <a:prstGeom prst="hexag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530">
                <a:defRPr/>
              </a:pPr>
              <a:endParaRPr lang="zh-CN" altLang="en-US">
                <a:solidFill>
                  <a:prstClr val="white"/>
                </a:solidFill>
                <a:latin typeface="Britannic Bold" panose="020B0903060703020204" pitchFamily="34" charset="0"/>
                <a:ea typeface="华文细黑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25D83575-B8CC-704B-93D3-968C50683902}"/>
                </a:ext>
              </a:extLst>
            </p:cNvPr>
            <p:cNvSpPr/>
            <p:nvPr/>
          </p:nvSpPr>
          <p:spPr bwMode="auto">
            <a:xfrm>
              <a:off x="3692101" y="2115931"/>
              <a:ext cx="1900800" cy="2214000"/>
            </a:xfrm>
            <a:custGeom>
              <a:avLst/>
              <a:gdLst>
                <a:gd name="T0" fmla="*/ 648308 w 1427586"/>
                <a:gd name="T1" fmla="*/ 354081 h 1656000"/>
                <a:gd name="T2" fmla="*/ 464779 w 1427586"/>
                <a:gd name="T3" fmla="*/ 398466 h 1656000"/>
                <a:gd name="T4" fmla="*/ 407052 w 1427586"/>
                <a:gd name="T5" fmla="*/ 569197 h 1656000"/>
                <a:gd name="T6" fmla="*/ 407052 w 1427586"/>
                <a:gd name="T7" fmla="*/ 644351 h 1656000"/>
                <a:gd name="T8" fmla="*/ 627069 w 1427586"/>
                <a:gd name="T9" fmla="*/ 644351 h 1656000"/>
                <a:gd name="T10" fmla="*/ 627069 w 1427586"/>
                <a:gd name="T11" fmla="*/ 571920 h 1656000"/>
                <a:gd name="T12" fmla="*/ 635510 w 1427586"/>
                <a:gd name="T13" fmla="*/ 505751 h 1656000"/>
                <a:gd name="T14" fmla="*/ 666824 w 1427586"/>
                <a:gd name="T15" fmla="*/ 490230 h 1656000"/>
                <a:gd name="T16" fmla="*/ 696504 w 1427586"/>
                <a:gd name="T17" fmla="*/ 504934 h 1656000"/>
                <a:gd name="T18" fmla="*/ 706035 w 1427586"/>
                <a:gd name="T19" fmla="*/ 565929 h 1656000"/>
                <a:gd name="T20" fmla="*/ 706035 w 1427586"/>
                <a:gd name="T21" fmla="*/ 614943 h 1656000"/>
                <a:gd name="T22" fmla="*/ 697866 w 1427586"/>
                <a:gd name="T23" fmla="*/ 678116 h 1656000"/>
                <a:gd name="T24" fmla="*/ 671181 w 1427586"/>
                <a:gd name="T25" fmla="*/ 704257 h 1656000"/>
                <a:gd name="T26" fmla="*/ 574243 w 1427586"/>
                <a:gd name="T27" fmla="*/ 710248 h 1656000"/>
                <a:gd name="T28" fmla="*/ 574243 w 1427586"/>
                <a:gd name="T29" fmla="*/ 838228 h 1656000"/>
                <a:gd name="T30" fmla="*/ 660833 w 1427586"/>
                <a:gd name="T31" fmla="*/ 846669 h 1656000"/>
                <a:gd name="T32" fmla="*/ 694599 w 1427586"/>
                <a:gd name="T33" fmla="*/ 877439 h 1656000"/>
                <a:gd name="T34" fmla="*/ 706035 w 1427586"/>
                <a:gd name="T35" fmla="*/ 951504 h 1656000"/>
                <a:gd name="T36" fmla="*/ 706035 w 1427586"/>
                <a:gd name="T37" fmla="*/ 1012499 h 1656000"/>
                <a:gd name="T38" fmla="*/ 697866 w 1427586"/>
                <a:gd name="T39" fmla="*/ 1114882 h 1656000"/>
                <a:gd name="T40" fmla="*/ 664101 w 1427586"/>
                <a:gd name="T41" fmla="*/ 1134488 h 1656000"/>
                <a:gd name="T42" fmla="*/ 633875 w 1427586"/>
                <a:gd name="T43" fmla="*/ 1118967 h 1656000"/>
                <a:gd name="T44" fmla="*/ 627069 w 1427586"/>
                <a:gd name="T45" fmla="*/ 1046263 h 1656000"/>
                <a:gd name="T46" fmla="*/ 627069 w 1427586"/>
                <a:gd name="T47" fmla="*/ 903035 h 1656000"/>
                <a:gd name="T48" fmla="*/ 407052 w 1427586"/>
                <a:gd name="T49" fmla="*/ 903035 h 1656000"/>
                <a:gd name="T50" fmla="*/ 407052 w 1427586"/>
                <a:gd name="T51" fmla="*/ 972742 h 1656000"/>
                <a:gd name="T52" fmla="*/ 425840 w 1427586"/>
                <a:gd name="T53" fmla="*/ 1149464 h 1656000"/>
                <a:gd name="T54" fmla="*/ 504262 w 1427586"/>
                <a:gd name="T55" fmla="*/ 1235510 h 1656000"/>
                <a:gd name="T56" fmla="*/ 668458 w 1427586"/>
                <a:gd name="T57" fmla="*/ 1270637 h 1656000"/>
                <a:gd name="T58" fmla="*/ 819311 w 1427586"/>
                <a:gd name="T59" fmla="*/ 1240395 h 1656000"/>
                <a:gd name="T60" fmla="*/ 902090 w 1427586"/>
                <a:gd name="T61" fmla="*/ 1152123 h 1656000"/>
                <a:gd name="T62" fmla="*/ 926051 w 1427586"/>
                <a:gd name="T63" fmla="*/ 988937 h 1656000"/>
                <a:gd name="T64" fmla="*/ 901545 w 1427586"/>
                <a:gd name="T65" fmla="*/ 808849 h 1656000"/>
                <a:gd name="T66" fmla="*/ 826936 w 1427586"/>
                <a:gd name="T67" fmla="*/ 753543 h 1656000"/>
                <a:gd name="T68" fmla="*/ 897733 w 1427586"/>
                <a:gd name="T69" fmla="*/ 693403 h 1656000"/>
                <a:gd name="T70" fmla="*/ 917883 w 1427586"/>
                <a:gd name="T71" fmla="*/ 586463 h 1656000"/>
                <a:gd name="T72" fmla="*/ 861789 w 1427586"/>
                <a:gd name="T73" fmla="*/ 415579 h 1656000"/>
                <a:gd name="T74" fmla="*/ 648308 w 1427586"/>
                <a:gd name="T75" fmla="*/ 354081 h 1656000"/>
                <a:gd name="T76" fmla="*/ 714375 w 1427586"/>
                <a:gd name="T77" fmla="*/ 0 h 1656000"/>
                <a:gd name="T78" fmla="*/ 1428750 w 1427586"/>
                <a:gd name="T79" fmla="*/ 357187 h 1656000"/>
                <a:gd name="T80" fmla="*/ 1428750 w 1427586"/>
                <a:gd name="T81" fmla="*/ 1300162 h 1656000"/>
                <a:gd name="T82" fmla="*/ 714375 w 1427586"/>
                <a:gd name="T83" fmla="*/ 1657350 h 1656000"/>
                <a:gd name="T84" fmla="*/ 0 w 1427586"/>
                <a:gd name="T85" fmla="*/ 1300162 h 1656000"/>
                <a:gd name="T86" fmla="*/ 0 w 1427586"/>
                <a:gd name="T87" fmla="*/ 357187 h 1656000"/>
                <a:gd name="T88" fmla="*/ 714375 w 1427586"/>
                <a:gd name="T89" fmla="*/ 0 h 1656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27586" h="1656000">
                  <a:moveTo>
                    <a:pt x="647780" y="353793"/>
                  </a:moveTo>
                  <a:cubicBezTo>
                    <a:pt x="563980" y="353793"/>
                    <a:pt x="502854" y="368576"/>
                    <a:pt x="464400" y="398141"/>
                  </a:cubicBezTo>
                  <a:cubicBezTo>
                    <a:pt x="425947" y="427707"/>
                    <a:pt x="406720" y="484571"/>
                    <a:pt x="406720" y="568733"/>
                  </a:cubicBezTo>
                  <a:lnTo>
                    <a:pt x="406720" y="643826"/>
                  </a:lnTo>
                  <a:lnTo>
                    <a:pt x="626558" y="643826"/>
                  </a:lnTo>
                  <a:lnTo>
                    <a:pt x="626558" y="571454"/>
                  </a:lnTo>
                  <a:cubicBezTo>
                    <a:pt x="626558" y="537716"/>
                    <a:pt x="629369" y="515678"/>
                    <a:pt x="634992" y="505339"/>
                  </a:cubicBezTo>
                  <a:cubicBezTo>
                    <a:pt x="640615" y="495000"/>
                    <a:pt x="651044" y="489831"/>
                    <a:pt x="666281" y="489831"/>
                  </a:cubicBezTo>
                  <a:cubicBezTo>
                    <a:pt x="679703" y="489831"/>
                    <a:pt x="689589" y="494728"/>
                    <a:pt x="695937" y="504523"/>
                  </a:cubicBezTo>
                  <a:cubicBezTo>
                    <a:pt x="702285" y="514318"/>
                    <a:pt x="705460" y="534633"/>
                    <a:pt x="705460" y="565468"/>
                  </a:cubicBezTo>
                  <a:lnTo>
                    <a:pt x="705460" y="614442"/>
                  </a:lnTo>
                  <a:cubicBezTo>
                    <a:pt x="705460" y="643101"/>
                    <a:pt x="702739" y="664141"/>
                    <a:pt x="697297" y="677564"/>
                  </a:cubicBezTo>
                  <a:cubicBezTo>
                    <a:pt x="691856" y="690986"/>
                    <a:pt x="682968" y="699693"/>
                    <a:pt x="670634" y="703683"/>
                  </a:cubicBezTo>
                  <a:cubicBezTo>
                    <a:pt x="658300" y="707674"/>
                    <a:pt x="626013" y="709669"/>
                    <a:pt x="573775" y="709669"/>
                  </a:cubicBezTo>
                  <a:lnTo>
                    <a:pt x="573775" y="837545"/>
                  </a:lnTo>
                  <a:cubicBezTo>
                    <a:pt x="616581" y="838270"/>
                    <a:pt x="645422" y="841082"/>
                    <a:pt x="660295" y="845979"/>
                  </a:cubicBezTo>
                  <a:cubicBezTo>
                    <a:pt x="675169" y="850876"/>
                    <a:pt x="686414" y="861125"/>
                    <a:pt x="694033" y="876724"/>
                  </a:cubicBezTo>
                  <a:cubicBezTo>
                    <a:pt x="701651" y="892323"/>
                    <a:pt x="705460" y="916991"/>
                    <a:pt x="705460" y="950729"/>
                  </a:cubicBezTo>
                  <a:lnTo>
                    <a:pt x="705460" y="1011674"/>
                  </a:lnTo>
                  <a:cubicBezTo>
                    <a:pt x="705460" y="1066814"/>
                    <a:pt x="702739" y="1100915"/>
                    <a:pt x="697297" y="1113974"/>
                  </a:cubicBezTo>
                  <a:cubicBezTo>
                    <a:pt x="691856" y="1127034"/>
                    <a:pt x="680610" y="1133564"/>
                    <a:pt x="663560" y="1133564"/>
                  </a:cubicBezTo>
                  <a:cubicBezTo>
                    <a:pt x="647961" y="1133564"/>
                    <a:pt x="637894" y="1128394"/>
                    <a:pt x="633359" y="1118056"/>
                  </a:cubicBezTo>
                  <a:cubicBezTo>
                    <a:pt x="628825" y="1107717"/>
                    <a:pt x="626558" y="1083502"/>
                    <a:pt x="626558" y="1045411"/>
                  </a:cubicBezTo>
                  <a:lnTo>
                    <a:pt x="626558" y="902299"/>
                  </a:lnTo>
                  <a:lnTo>
                    <a:pt x="406720" y="902299"/>
                  </a:lnTo>
                  <a:lnTo>
                    <a:pt x="406720" y="971950"/>
                  </a:lnTo>
                  <a:cubicBezTo>
                    <a:pt x="406720" y="1055750"/>
                    <a:pt x="412978" y="1114609"/>
                    <a:pt x="425493" y="1148528"/>
                  </a:cubicBezTo>
                  <a:cubicBezTo>
                    <a:pt x="438009" y="1182447"/>
                    <a:pt x="464128" y="1211106"/>
                    <a:pt x="503851" y="1234504"/>
                  </a:cubicBezTo>
                  <a:cubicBezTo>
                    <a:pt x="543574" y="1257903"/>
                    <a:pt x="598262" y="1269602"/>
                    <a:pt x="667913" y="1269602"/>
                  </a:cubicBezTo>
                  <a:cubicBezTo>
                    <a:pt x="729221" y="1269602"/>
                    <a:pt x="779465" y="1259530"/>
                    <a:pt x="818644" y="1239385"/>
                  </a:cubicBezTo>
                  <a:cubicBezTo>
                    <a:pt x="857823" y="1219240"/>
                    <a:pt x="885393" y="1189840"/>
                    <a:pt x="901355" y="1151185"/>
                  </a:cubicBezTo>
                  <a:cubicBezTo>
                    <a:pt x="917317" y="1112530"/>
                    <a:pt x="925297" y="1058179"/>
                    <a:pt x="925297" y="988131"/>
                  </a:cubicBezTo>
                  <a:cubicBezTo>
                    <a:pt x="925297" y="893760"/>
                    <a:pt x="917135" y="833780"/>
                    <a:pt x="900811" y="808190"/>
                  </a:cubicBezTo>
                  <a:cubicBezTo>
                    <a:pt x="884486" y="782601"/>
                    <a:pt x="859636" y="764180"/>
                    <a:pt x="826262" y="752929"/>
                  </a:cubicBezTo>
                  <a:cubicBezTo>
                    <a:pt x="859999" y="734802"/>
                    <a:pt x="883579" y="714772"/>
                    <a:pt x="897002" y="692838"/>
                  </a:cubicBezTo>
                  <a:cubicBezTo>
                    <a:pt x="910424" y="670905"/>
                    <a:pt x="917135" y="635287"/>
                    <a:pt x="917135" y="585985"/>
                  </a:cubicBezTo>
                  <a:cubicBezTo>
                    <a:pt x="917135" y="513119"/>
                    <a:pt x="898453" y="456204"/>
                    <a:pt x="861087" y="415240"/>
                  </a:cubicBezTo>
                  <a:cubicBezTo>
                    <a:pt x="823722" y="374275"/>
                    <a:pt x="752620" y="353793"/>
                    <a:pt x="647780" y="353793"/>
                  </a:cubicBezTo>
                  <a:close/>
                  <a:moveTo>
                    <a:pt x="713793" y="0"/>
                  </a:moveTo>
                  <a:lnTo>
                    <a:pt x="1427586" y="356896"/>
                  </a:lnTo>
                  <a:lnTo>
                    <a:pt x="1427586" y="1299103"/>
                  </a:lnTo>
                  <a:lnTo>
                    <a:pt x="713793" y="1656000"/>
                  </a:lnTo>
                  <a:lnTo>
                    <a:pt x="0" y="1299103"/>
                  </a:lnTo>
                  <a:lnTo>
                    <a:pt x="0" y="356896"/>
                  </a:lnTo>
                  <a:lnTo>
                    <a:pt x="713793" y="0"/>
                  </a:lnTo>
                  <a:close/>
                </a:path>
              </a:pathLst>
            </a:cu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Britannic Bold" panose="020B09030607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784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A192F">
                <a:alpha val="100000"/>
              </a:srgbClr>
            </a:gs>
            <a:gs pos="100000">
              <a:srgbClr val="172A4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4F275F2-D838-8444-A168-9B7F0774D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8" name="AutoShape 3">
            <a:extLst>
              <a:ext uri="{FF2B5EF4-FFF2-40B4-BE49-F238E27FC236}">
                <a16:creationId xmlns:a16="http://schemas.microsoft.com/office/drawing/2014/main" id="{36E6AE70-E98A-C845-B992-480E0596E21B}"/>
              </a:ext>
            </a:extLst>
          </p:cNvPr>
          <p:cNvSpPr/>
          <p:nvPr/>
        </p:nvSpPr>
        <p:spPr>
          <a:xfrm>
            <a:off x="0" y="0"/>
            <a:ext cx="12192000" cy="6882623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4300" y="1843562"/>
            <a:ext cx="406400" cy="406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94300" y="3345702"/>
            <a:ext cx="406400" cy="406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94300" y="5126204"/>
            <a:ext cx="406400" cy="4064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62692" y="1860121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Innovative Design: Built-in Dust Removal Chamber</a:t>
            </a: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62692" y="3381691"/>
            <a:ext cx="479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Easy Operation: No Failure for New Users</a:t>
            </a: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62692" y="5107094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i="0" u="none" strike="noStrike" kern="1200" cap="none" spc="0" normalizeH="0" baseline="0" noProof="0" dirty="0">
                <a:ln>
                  <a:noFill/>
                </a:ln>
                <a:solidFill>
                  <a:srgbClr val="FFDB39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Upgraded Experience: Efficient &amp; Convenient</a:t>
            </a:r>
            <a:endParaRPr kumimoji="1" lang="zh-CN" altLang="en-US" i="0" u="none" strike="noStrike" kern="1200" cap="none" spc="0" normalizeH="0" baseline="0" noProof="0" dirty="0">
              <a:ln>
                <a:noFill/>
              </a:ln>
              <a:solidFill>
                <a:srgbClr val="FFDB39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61140" y="2242667"/>
            <a:ext cx="5782352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The unique dust-free chamber design features a built-in dust removal strip, which automatically clears dust from the screen with a single pull, eliminating dust interference at the source.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661140" y="3746139"/>
            <a:ext cx="5782352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With precise positioning assistance, it eliminates bubbles and white edges. Even first-time users who have never applied a screen protector before can easily align it and complete the process in one step.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61140" y="5483086"/>
            <a:ext cx="5973812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</a:rPr>
              <a:t>It significantly reduces the screen protector application failure rate, simplifying the tedious process into a simple and efficient one, allowing users to enjoy the convenience brought by technology.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341D937E-02C0-3A4B-92E6-F23E75F7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074" y="332030"/>
            <a:ext cx="7245926" cy="105341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algn="ctr" defTabSz="683895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DBEFF9"/>
              </a:solidFill>
              <a:latin typeface="chengrongguangke" panose="03000503000000000000" pitchFamily="49" charset="-122"/>
              <a:ea typeface="chengrongguangke" panose="03000503000000000000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98458" y="566352"/>
            <a:ext cx="6486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itannic Bold" panose="020B0903060703020204" pitchFamily="34" charset="0"/>
                <a:ea typeface="chengrongguangke" panose="03000503000000000000" pitchFamily="49" charset="-122"/>
              </a:rPr>
              <a:t>Core Advantage 1: Ease to Operate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itannic Bold" panose="020B0903060703020204" pitchFamily="34" charset="0"/>
              <a:ea typeface="chengrongguangke" panose="03000503000000000000" pitchFamily="49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D3811EF-71B2-BD43-BCBE-A128F30FB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313051" y="-344778"/>
            <a:ext cx="7572177" cy="75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5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自定义 5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FFFF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8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5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FFFFFF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8">
      <a:majorFont>
        <a:latin typeface="华文细黑"/>
        <a:ea typeface="华文细黑"/>
        <a:cs typeface=""/>
      </a:majorFont>
      <a:minorFont>
        <a:latin typeface="华文细黑"/>
        <a:ea typeface="华文细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980</Words>
  <Application>Microsoft Macintosh PowerPoint</Application>
  <PresentationFormat>宽屏</PresentationFormat>
  <Paragraphs>161</Paragraphs>
  <Slides>17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华文细黑</vt:lpstr>
      <vt:lpstr>chengrongguangke</vt:lpstr>
      <vt:lpstr>HGMaruGothicMPRO</vt:lpstr>
      <vt:lpstr>PingFang SC</vt:lpstr>
      <vt:lpstr>Arial</vt:lpstr>
      <vt:lpstr>Britannic Bold</vt:lpstr>
      <vt:lpstr>Calibri</vt:lpstr>
      <vt:lpstr>Copperplate Gothic Bold</vt:lpstr>
      <vt:lpstr>Office 主题​​</vt:lpstr>
      <vt:lpstr>默认主题</vt:lpstr>
      <vt:lpstr>Office 主题</vt:lpstr>
      <vt:lpstr>1_默认主题</vt:lpstr>
      <vt:lpstr>1_Office 主题</vt:lpstr>
      <vt:lpstr>2_默认主题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沙 帅岐</cp:lastModifiedBy>
  <cp:revision>354</cp:revision>
  <dcterms:created xsi:type="dcterms:W3CDTF">2015-11-30T12:05:22Z</dcterms:created>
  <dcterms:modified xsi:type="dcterms:W3CDTF">2026-03-14T00:53:00Z</dcterms:modified>
  <cp:category>锐旗设计；https://9ppt.taobao.com</cp:category>
</cp:coreProperties>
</file>